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handoutMasterIdLst>
    <p:handoutMasterId r:id="rId8"/>
  </p:handoutMasterIdLst>
  <p:sldIdLst>
    <p:sldId id="256" r:id="rId2"/>
    <p:sldId id="273" r:id="rId3"/>
    <p:sldId id="270" r:id="rId4"/>
    <p:sldId id="271" r:id="rId5"/>
    <p:sldId id="272" r:id="rId6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5" userDrawn="1">
          <p15:clr>
            <a:srgbClr val="A4A3A4"/>
          </p15:clr>
        </p15:guide>
        <p15:guide id="5" orient="horz" pos="489" userDrawn="1">
          <p15:clr>
            <a:srgbClr val="A4A3A4"/>
          </p15:clr>
        </p15:guide>
        <p15:guide id="6" pos="2160" userDrawn="1">
          <p15:clr>
            <a:srgbClr val="A4A3A4"/>
          </p15:clr>
        </p15:guide>
        <p15:guide id="7" orient="horz" pos="761" userDrawn="1">
          <p15:clr>
            <a:srgbClr val="A4A3A4"/>
          </p15:clr>
        </p15:guide>
        <p15:guide id="8" orient="horz" pos="920" userDrawn="1">
          <p15:clr>
            <a:srgbClr val="A4A3A4"/>
          </p15:clr>
        </p15:guide>
        <p15:guide id="9" orient="horz" pos="3347" userDrawn="1">
          <p15:clr>
            <a:srgbClr val="A4A3A4"/>
          </p15:clr>
        </p15:guide>
        <p15:guide id="10" orient="horz" pos="1102" userDrawn="1">
          <p15:clr>
            <a:srgbClr val="A4A3A4"/>
          </p15:clr>
        </p15:guide>
        <p15:guide id="11" pos="2228" userDrawn="1">
          <p15:clr>
            <a:srgbClr val="A4A3A4"/>
          </p15:clr>
        </p15:guide>
        <p15:guide id="12" pos="572" userDrawn="1">
          <p15:clr>
            <a:srgbClr val="A4A3A4"/>
          </p15:clr>
        </p15:guide>
        <p15:guide id="13" orient="horz" pos="121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4AC7D03-936B-B234-65E9-BBB64841096B}" name="YEWON" initials="YW" userId="YEWON" providerId="None"/>
  <p188:author id="{676AAF28-E106-4B00-0D07-8C821178B27D}" name="마케팅팀 공용" initials="마공" userId="S::marketing@ybio.onmicrosoft.com::03a44f49-c5f2-4a54-9097-cf7356ce45ae" providerId="AD"/>
  <p188:author id="{4F677229-053E-F5E3-2953-623A985434FF}" name="Yeungchul Kim" initials="Y" userId="Yeungchul Kim" providerId="None"/>
  <p188:author id="{6AF02E58-7B0E-EB03-E881-BEA4ED9BD83C}" name="JungHo Yoon" initials="JY" userId="6ec86cccf67b19c2" providerId="Windows Live"/>
  <p188:author id="{3730357F-6F90-E944-7B81-3BF35781784D}" name="유지은" initials="지유" userId="S::jeyoo@ybio.onmicrosoft.com::d2540bf6-9f57-48b3-9049-7e4155d9c586" providerId="AD"/>
  <p188:author id="{98576EB5-F6E7-DCD9-659A-5A9E67DDBFD2}" name="생산/정제팀 공용" initials="생" userId="S::MP@ybio.onmicrosoft.com::02bbadc0-2563-44d9-a60a-6ad03075e388" providerId="AD"/>
  <p188:author id="{562261BF-17BB-615B-FC40-82C568F45662}" name="장명자" initials="MJ" userId="장명자" providerId="None"/>
  <p188:author id="{75AA2FCE-2CEE-3858-4A0F-84C336C7E5B0}" name="옥정수" initials="옥" userId="S::jsok@ybio.onmicrosoft.com::bb82e6db-f611-4d2f-8f5f-54ce1f80a384" providerId="AD"/>
  <p188:author id="{2AF548F1-ED1E-EBF4-D5F8-7D9A001B18E2}" name="세포주개발팀 공용2" initials="세" userId="S::CP2@ybio.onmicrosoft.com::df65b4f1-5e7a-410f-8d7b-2c859040791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C556"/>
    <a:srgbClr val="257287"/>
    <a:srgbClr val="BDD96A"/>
    <a:srgbClr val="005B68"/>
    <a:srgbClr val="FF0000"/>
    <a:srgbClr val="518F9F"/>
    <a:srgbClr val="92D050"/>
    <a:srgbClr val="B7D65D"/>
    <a:srgbClr val="E5F0C6"/>
    <a:srgbClr val="F3F9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4471" autoAdjust="0"/>
  </p:normalViewPr>
  <p:slideViewPr>
    <p:cSldViewPr snapToGrid="0" showGuides="1">
      <p:cViewPr varScale="1">
        <p:scale>
          <a:sx n="70" d="100"/>
          <a:sy n="70" d="100"/>
        </p:scale>
        <p:origin x="2586" y="84"/>
      </p:cViewPr>
      <p:guideLst>
        <p:guide orient="horz" pos="3165"/>
        <p:guide orient="horz" pos="489"/>
        <p:guide pos="2160"/>
        <p:guide orient="horz" pos="761"/>
        <p:guide orient="horz" pos="920"/>
        <p:guide orient="horz" pos="3347"/>
        <p:guide orient="horz" pos="1102"/>
        <p:guide pos="2228"/>
        <p:guide pos="572"/>
        <p:guide orient="horz" pos="121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5" d="100"/>
          <a:sy n="75" d="100"/>
        </p:scale>
        <p:origin x="3392" y="40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D87D9DCA-7E6D-9DA7-D378-40AE906E670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3975066-7AC5-A9C1-A422-8BE7B89C87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F4DD4B-0ECD-4491-B890-2FAF0B7B3C7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5D1F285-BBBB-0D9B-6337-300CFA6F97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6D24F2E-50C4-A931-E761-8025DB40F6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C5B5C6-B18C-42E5-A491-D666067761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213481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3126" userDrawn="1">
          <p15:clr>
            <a:srgbClr val="F26B43"/>
          </p15:clr>
        </p15:guide>
        <p15:guide id="2" pos="2141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65549-B200-4162-8EF0-647D197F03F1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F961C-C1F2-4278-A127-86AFEA4BB8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3456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6F961C-C1F2-4278-A127-86AFEA4BB884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7515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6F961C-C1F2-4278-A127-86AFEA4BB884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577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0435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0229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859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48071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91093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766AA7F-94AD-92BA-599B-28D57589DA0D}"/>
              </a:ext>
            </a:extLst>
          </p:cNvPr>
          <p:cNvSpPr/>
          <p:nvPr userDrawn="1"/>
        </p:nvSpPr>
        <p:spPr>
          <a:xfrm>
            <a:off x="313267" y="304800"/>
            <a:ext cx="6239933" cy="9404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8773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000" userDrawn="1">
          <p15:clr>
            <a:srgbClr val="FBAE40"/>
          </p15:clr>
        </p15:guide>
        <p15:guide id="2" pos="2160" userDrawn="1">
          <p15:clr>
            <a:srgbClr val="FBAE40"/>
          </p15:clr>
        </p15:guide>
        <p15:guide id="3" pos="346" userDrawn="1">
          <p15:clr>
            <a:srgbClr val="FBAE40"/>
          </p15:clr>
        </p15:guide>
        <p15:guide id="4" pos="3974" userDrawn="1">
          <p15:clr>
            <a:srgbClr val="FBAE40"/>
          </p15:clr>
        </p15:guide>
        <p15:guide id="5" orient="horz" pos="580" userDrawn="1">
          <p15:clr>
            <a:srgbClr val="FBAE40"/>
          </p15:clr>
        </p15:guide>
        <p15:guide id="7" pos="2092" userDrawn="1">
          <p15:clr>
            <a:srgbClr val="FBAE40"/>
          </p15:clr>
        </p15:guide>
        <p15:guide id="8" pos="2228" userDrawn="1">
          <p15:clr>
            <a:srgbClr val="FBAE40"/>
          </p15:clr>
        </p15:guide>
        <p15:guide id="9" orient="horz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30A024E-0604-7E74-0294-614F35DB74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4968" r="1349"/>
          <a:stretch/>
        </p:blipFill>
        <p:spPr bwMode="auto">
          <a:xfrm>
            <a:off x="0" y="3909962"/>
            <a:ext cx="6858000" cy="599603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8DECD7C0-37CD-E21F-561D-9E38DFE27206}"/>
              </a:ext>
            </a:extLst>
          </p:cNvPr>
          <p:cNvSpPr/>
          <p:nvPr userDrawn="1"/>
        </p:nvSpPr>
        <p:spPr>
          <a:xfrm>
            <a:off x="313267" y="304800"/>
            <a:ext cx="6239933" cy="9404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E26E77F5-3485-34C0-A5C0-DEAE4EEBCC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01095" y="8119535"/>
            <a:ext cx="3052105" cy="633414"/>
          </a:xfrm>
          <a:prstGeom prst="rect">
            <a:avLst/>
          </a:prstGeom>
        </p:spPr>
      </p:pic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0972FC2C-803C-DFEC-DFF7-FE19887D9D0E}"/>
              </a:ext>
            </a:extLst>
          </p:cNvPr>
          <p:cNvSpPr/>
          <p:nvPr userDrawn="1"/>
        </p:nvSpPr>
        <p:spPr>
          <a:xfrm>
            <a:off x="3501095" y="8994149"/>
            <a:ext cx="2593576" cy="374496"/>
          </a:xfrm>
          <a:custGeom>
            <a:avLst/>
            <a:gdLst>
              <a:gd name="connsiteX0" fmla="*/ 2813486 w 2875845"/>
              <a:gd name="connsiteY0" fmla="*/ 404643 h 406600"/>
              <a:gd name="connsiteX1" fmla="*/ 2875846 w 2875845"/>
              <a:gd name="connsiteY1" fmla="*/ 341024 h 406600"/>
              <a:gd name="connsiteX2" fmla="*/ 2875846 w 2875845"/>
              <a:gd name="connsiteY2" fmla="*/ 276427 h 406600"/>
              <a:gd name="connsiteX3" fmla="*/ 2834598 w 2875845"/>
              <a:gd name="connsiteY3" fmla="*/ 212808 h 406600"/>
              <a:gd name="connsiteX4" fmla="*/ 2673944 w 2875845"/>
              <a:gd name="connsiteY4" fmla="*/ 133529 h 406600"/>
              <a:gd name="connsiteX5" fmla="*/ 2659542 w 2875845"/>
              <a:gd name="connsiteY5" fmla="*/ 109061 h 406600"/>
              <a:gd name="connsiteX6" fmla="*/ 2659542 w 2875845"/>
              <a:gd name="connsiteY6" fmla="*/ 70330 h 406600"/>
              <a:gd name="connsiteX7" fmla="*/ 2683452 w 2875845"/>
              <a:gd name="connsiteY7" fmla="*/ 45861 h 406600"/>
              <a:gd name="connsiteX8" fmla="*/ 2863821 w 2875845"/>
              <a:gd name="connsiteY8" fmla="*/ 45861 h 406600"/>
              <a:gd name="connsiteX9" fmla="*/ 2863821 w 2875845"/>
              <a:gd name="connsiteY9" fmla="*/ 1818 h 406600"/>
              <a:gd name="connsiteX10" fmla="*/ 2673944 w 2875845"/>
              <a:gd name="connsiteY10" fmla="*/ 1818 h 406600"/>
              <a:gd name="connsiteX11" fmla="*/ 2611583 w 2875845"/>
              <a:gd name="connsiteY11" fmla="*/ 65436 h 406600"/>
              <a:gd name="connsiteX12" fmla="*/ 2611583 w 2875845"/>
              <a:gd name="connsiteY12" fmla="*/ 109900 h 406600"/>
              <a:gd name="connsiteX13" fmla="*/ 2652831 w 2875845"/>
              <a:gd name="connsiteY13" fmla="*/ 173518 h 406600"/>
              <a:gd name="connsiteX14" fmla="*/ 2813486 w 2875845"/>
              <a:gd name="connsiteY14" fmla="*/ 253776 h 406600"/>
              <a:gd name="connsiteX15" fmla="*/ 2827887 w 2875845"/>
              <a:gd name="connsiteY15" fmla="*/ 278245 h 406600"/>
              <a:gd name="connsiteX16" fmla="*/ 2827887 w 2875845"/>
              <a:gd name="connsiteY16" fmla="*/ 335991 h 406600"/>
              <a:gd name="connsiteX17" fmla="*/ 2803978 w 2875845"/>
              <a:gd name="connsiteY17" fmla="*/ 360460 h 406600"/>
              <a:gd name="connsiteX18" fmla="*/ 2616477 w 2875845"/>
              <a:gd name="connsiteY18" fmla="*/ 360460 h 406600"/>
              <a:gd name="connsiteX19" fmla="*/ 2616477 w 2875845"/>
              <a:gd name="connsiteY19" fmla="*/ 404503 h 406600"/>
              <a:gd name="connsiteX20" fmla="*/ 2813625 w 2875845"/>
              <a:gd name="connsiteY20" fmla="*/ 404503 h 406600"/>
              <a:gd name="connsiteX21" fmla="*/ 2567540 w 2875845"/>
              <a:gd name="connsiteY21" fmla="*/ 404643 h 406600"/>
              <a:gd name="connsiteX22" fmla="*/ 2567540 w 2875845"/>
              <a:gd name="connsiteY22" fmla="*/ 360599 h 406600"/>
              <a:gd name="connsiteX23" fmla="*/ 2411219 w 2875845"/>
              <a:gd name="connsiteY23" fmla="*/ 360599 h 406600"/>
              <a:gd name="connsiteX24" fmla="*/ 2358507 w 2875845"/>
              <a:gd name="connsiteY24" fmla="*/ 306768 h 406600"/>
              <a:gd name="connsiteX25" fmla="*/ 2358507 w 2875845"/>
              <a:gd name="connsiteY25" fmla="*/ 99832 h 406600"/>
              <a:gd name="connsiteX26" fmla="*/ 2411219 w 2875845"/>
              <a:gd name="connsiteY26" fmla="*/ 46001 h 406600"/>
              <a:gd name="connsiteX27" fmla="*/ 2567540 w 2875845"/>
              <a:gd name="connsiteY27" fmla="*/ 46001 h 406600"/>
              <a:gd name="connsiteX28" fmla="*/ 2567540 w 2875845"/>
              <a:gd name="connsiteY28" fmla="*/ 1957 h 406600"/>
              <a:gd name="connsiteX29" fmla="*/ 2413596 w 2875845"/>
              <a:gd name="connsiteY29" fmla="*/ 1957 h 406600"/>
              <a:gd name="connsiteX30" fmla="*/ 2310408 w 2875845"/>
              <a:gd name="connsiteY30" fmla="*/ 99832 h 406600"/>
              <a:gd name="connsiteX31" fmla="*/ 2310408 w 2875845"/>
              <a:gd name="connsiteY31" fmla="*/ 306768 h 406600"/>
              <a:gd name="connsiteX32" fmla="*/ 2413596 w 2875845"/>
              <a:gd name="connsiteY32" fmla="*/ 404643 h 406600"/>
              <a:gd name="connsiteX33" fmla="*/ 2567540 w 2875845"/>
              <a:gd name="connsiteY33" fmla="*/ 404643 h 406600"/>
              <a:gd name="connsiteX34" fmla="*/ 2259933 w 2875845"/>
              <a:gd name="connsiteY34" fmla="*/ 1957 h 406600"/>
              <a:gd name="connsiteX35" fmla="*/ 2211974 w 2875845"/>
              <a:gd name="connsiteY35" fmla="*/ 1957 h 406600"/>
              <a:gd name="connsiteX36" fmla="*/ 2211974 w 2875845"/>
              <a:gd name="connsiteY36" fmla="*/ 404643 h 406600"/>
              <a:gd name="connsiteX37" fmla="*/ 2259933 w 2875845"/>
              <a:gd name="connsiteY37" fmla="*/ 404643 h 406600"/>
              <a:gd name="connsiteX38" fmla="*/ 2259933 w 2875845"/>
              <a:gd name="connsiteY38" fmla="*/ 1957 h 406600"/>
              <a:gd name="connsiteX39" fmla="*/ 2100816 w 2875845"/>
              <a:gd name="connsiteY39" fmla="*/ 404643 h 406600"/>
              <a:gd name="connsiteX40" fmla="*/ 2163176 w 2875845"/>
              <a:gd name="connsiteY40" fmla="*/ 341024 h 406600"/>
              <a:gd name="connsiteX41" fmla="*/ 2163176 w 2875845"/>
              <a:gd name="connsiteY41" fmla="*/ 159536 h 406600"/>
              <a:gd name="connsiteX42" fmla="*/ 1992874 w 2875845"/>
              <a:gd name="connsiteY42" fmla="*/ 159536 h 406600"/>
              <a:gd name="connsiteX43" fmla="*/ 1992874 w 2875845"/>
              <a:gd name="connsiteY43" fmla="*/ 203580 h 406600"/>
              <a:gd name="connsiteX44" fmla="*/ 2115218 w 2875845"/>
              <a:gd name="connsiteY44" fmla="*/ 203580 h 406600"/>
              <a:gd name="connsiteX45" fmla="*/ 2115218 w 2875845"/>
              <a:gd name="connsiteY45" fmla="*/ 336131 h 406600"/>
              <a:gd name="connsiteX46" fmla="*/ 2091308 w 2875845"/>
              <a:gd name="connsiteY46" fmla="*/ 360599 h 406600"/>
              <a:gd name="connsiteX47" fmla="*/ 1942119 w 2875845"/>
              <a:gd name="connsiteY47" fmla="*/ 360599 h 406600"/>
              <a:gd name="connsiteX48" fmla="*/ 1918209 w 2875845"/>
              <a:gd name="connsiteY48" fmla="*/ 336131 h 406600"/>
              <a:gd name="connsiteX49" fmla="*/ 1918209 w 2875845"/>
              <a:gd name="connsiteY49" fmla="*/ 70330 h 406600"/>
              <a:gd name="connsiteX50" fmla="*/ 1942119 w 2875845"/>
              <a:gd name="connsiteY50" fmla="*/ 45861 h 406600"/>
              <a:gd name="connsiteX51" fmla="*/ 2141644 w 2875845"/>
              <a:gd name="connsiteY51" fmla="*/ 45861 h 406600"/>
              <a:gd name="connsiteX52" fmla="*/ 2141644 w 2875845"/>
              <a:gd name="connsiteY52" fmla="*/ 1818 h 406600"/>
              <a:gd name="connsiteX53" fmla="*/ 1932471 w 2875845"/>
              <a:gd name="connsiteY53" fmla="*/ 1818 h 406600"/>
              <a:gd name="connsiteX54" fmla="*/ 1870111 w 2875845"/>
              <a:gd name="connsiteY54" fmla="*/ 65436 h 406600"/>
              <a:gd name="connsiteX55" fmla="*/ 1870111 w 2875845"/>
              <a:gd name="connsiteY55" fmla="*/ 340885 h 406600"/>
              <a:gd name="connsiteX56" fmla="*/ 1932471 w 2875845"/>
              <a:gd name="connsiteY56" fmla="*/ 404503 h 406600"/>
              <a:gd name="connsiteX57" fmla="*/ 2100816 w 2875845"/>
              <a:gd name="connsiteY57" fmla="*/ 404503 h 406600"/>
              <a:gd name="connsiteX58" fmla="*/ 1770838 w 2875845"/>
              <a:gd name="connsiteY58" fmla="*/ 308726 h 406600"/>
              <a:gd name="connsiteX59" fmla="*/ 1718125 w 2875845"/>
              <a:gd name="connsiteY59" fmla="*/ 362557 h 406600"/>
              <a:gd name="connsiteX60" fmla="*/ 1626542 w 2875845"/>
              <a:gd name="connsiteY60" fmla="*/ 362557 h 406600"/>
              <a:gd name="connsiteX61" fmla="*/ 1573829 w 2875845"/>
              <a:gd name="connsiteY61" fmla="*/ 308726 h 406600"/>
              <a:gd name="connsiteX62" fmla="*/ 1573829 w 2875845"/>
              <a:gd name="connsiteY62" fmla="*/ 97875 h 406600"/>
              <a:gd name="connsiteX63" fmla="*/ 1626542 w 2875845"/>
              <a:gd name="connsiteY63" fmla="*/ 44044 h 406600"/>
              <a:gd name="connsiteX64" fmla="*/ 1718125 w 2875845"/>
              <a:gd name="connsiteY64" fmla="*/ 44044 h 406600"/>
              <a:gd name="connsiteX65" fmla="*/ 1770838 w 2875845"/>
              <a:gd name="connsiteY65" fmla="*/ 97875 h 406600"/>
              <a:gd name="connsiteX66" fmla="*/ 1770838 w 2875845"/>
              <a:gd name="connsiteY66" fmla="*/ 308726 h 406600"/>
              <a:gd name="connsiteX67" fmla="*/ 1715748 w 2875845"/>
              <a:gd name="connsiteY67" fmla="*/ 406601 h 406600"/>
              <a:gd name="connsiteX68" fmla="*/ 1818796 w 2875845"/>
              <a:gd name="connsiteY68" fmla="*/ 308726 h 406600"/>
              <a:gd name="connsiteX69" fmla="*/ 1818796 w 2875845"/>
              <a:gd name="connsiteY69" fmla="*/ 97875 h 406600"/>
              <a:gd name="connsiteX70" fmla="*/ 1715748 w 2875845"/>
              <a:gd name="connsiteY70" fmla="*/ 0 h 406600"/>
              <a:gd name="connsiteX71" fmla="*/ 1628919 w 2875845"/>
              <a:gd name="connsiteY71" fmla="*/ 0 h 406600"/>
              <a:gd name="connsiteX72" fmla="*/ 1525871 w 2875845"/>
              <a:gd name="connsiteY72" fmla="*/ 97875 h 406600"/>
              <a:gd name="connsiteX73" fmla="*/ 1525871 w 2875845"/>
              <a:gd name="connsiteY73" fmla="*/ 308726 h 406600"/>
              <a:gd name="connsiteX74" fmla="*/ 1628919 w 2875845"/>
              <a:gd name="connsiteY74" fmla="*/ 406601 h 406600"/>
              <a:gd name="connsiteX75" fmla="*/ 1715748 w 2875845"/>
              <a:gd name="connsiteY75" fmla="*/ 406601 h 406600"/>
              <a:gd name="connsiteX76" fmla="*/ 1482526 w 2875845"/>
              <a:gd name="connsiteY76" fmla="*/ 404643 h 406600"/>
              <a:gd name="connsiteX77" fmla="*/ 1482526 w 2875845"/>
              <a:gd name="connsiteY77" fmla="*/ 360599 h 406600"/>
              <a:gd name="connsiteX78" fmla="*/ 1283001 w 2875845"/>
              <a:gd name="connsiteY78" fmla="*/ 360599 h 406600"/>
              <a:gd name="connsiteX79" fmla="*/ 1283001 w 2875845"/>
              <a:gd name="connsiteY79" fmla="*/ 1957 h 406600"/>
              <a:gd name="connsiteX80" fmla="*/ 1235042 w 2875845"/>
              <a:gd name="connsiteY80" fmla="*/ 1957 h 406600"/>
              <a:gd name="connsiteX81" fmla="*/ 1235042 w 2875845"/>
              <a:gd name="connsiteY81" fmla="*/ 404643 h 406600"/>
              <a:gd name="connsiteX82" fmla="*/ 1482526 w 2875845"/>
              <a:gd name="connsiteY82" fmla="*/ 404643 h 406600"/>
              <a:gd name="connsiteX83" fmla="*/ 1135769 w 2875845"/>
              <a:gd name="connsiteY83" fmla="*/ 308726 h 406600"/>
              <a:gd name="connsiteX84" fmla="*/ 1083056 w 2875845"/>
              <a:gd name="connsiteY84" fmla="*/ 362557 h 406600"/>
              <a:gd name="connsiteX85" fmla="*/ 991473 w 2875845"/>
              <a:gd name="connsiteY85" fmla="*/ 362557 h 406600"/>
              <a:gd name="connsiteX86" fmla="*/ 938761 w 2875845"/>
              <a:gd name="connsiteY86" fmla="*/ 308726 h 406600"/>
              <a:gd name="connsiteX87" fmla="*/ 938761 w 2875845"/>
              <a:gd name="connsiteY87" fmla="*/ 97875 h 406600"/>
              <a:gd name="connsiteX88" fmla="*/ 991473 w 2875845"/>
              <a:gd name="connsiteY88" fmla="*/ 44044 h 406600"/>
              <a:gd name="connsiteX89" fmla="*/ 1083056 w 2875845"/>
              <a:gd name="connsiteY89" fmla="*/ 44044 h 406600"/>
              <a:gd name="connsiteX90" fmla="*/ 1135769 w 2875845"/>
              <a:gd name="connsiteY90" fmla="*/ 97875 h 406600"/>
              <a:gd name="connsiteX91" fmla="*/ 1135769 w 2875845"/>
              <a:gd name="connsiteY91" fmla="*/ 308726 h 406600"/>
              <a:gd name="connsiteX92" fmla="*/ 1080679 w 2875845"/>
              <a:gd name="connsiteY92" fmla="*/ 406601 h 406600"/>
              <a:gd name="connsiteX93" fmla="*/ 1183728 w 2875845"/>
              <a:gd name="connsiteY93" fmla="*/ 308726 h 406600"/>
              <a:gd name="connsiteX94" fmla="*/ 1183728 w 2875845"/>
              <a:gd name="connsiteY94" fmla="*/ 97875 h 406600"/>
              <a:gd name="connsiteX95" fmla="*/ 1080679 w 2875845"/>
              <a:gd name="connsiteY95" fmla="*/ 0 h 406600"/>
              <a:gd name="connsiteX96" fmla="*/ 993850 w 2875845"/>
              <a:gd name="connsiteY96" fmla="*/ 0 h 406600"/>
              <a:gd name="connsiteX97" fmla="*/ 890662 w 2875845"/>
              <a:gd name="connsiteY97" fmla="*/ 97875 h 406600"/>
              <a:gd name="connsiteX98" fmla="*/ 890662 w 2875845"/>
              <a:gd name="connsiteY98" fmla="*/ 308726 h 406600"/>
              <a:gd name="connsiteX99" fmla="*/ 993850 w 2875845"/>
              <a:gd name="connsiteY99" fmla="*/ 406601 h 406600"/>
              <a:gd name="connsiteX100" fmla="*/ 1080679 w 2875845"/>
              <a:gd name="connsiteY100" fmla="*/ 406601 h 406600"/>
              <a:gd name="connsiteX101" fmla="*/ 840187 w 2875845"/>
              <a:gd name="connsiteY101" fmla="*/ 1957 h 406600"/>
              <a:gd name="connsiteX102" fmla="*/ 792228 w 2875845"/>
              <a:gd name="connsiteY102" fmla="*/ 1957 h 406600"/>
              <a:gd name="connsiteX103" fmla="*/ 792228 w 2875845"/>
              <a:gd name="connsiteY103" fmla="*/ 404643 h 406600"/>
              <a:gd name="connsiteX104" fmla="*/ 840187 w 2875845"/>
              <a:gd name="connsiteY104" fmla="*/ 404643 h 406600"/>
              <a:gd name="connsiteX105" fmla="*/ 840187 w 2875845"/>
              <a:gd name="connsiteY105" fmla="*/ 1957 h 406600"/>
              <a:gd name="connsiteX106" fmla="*/ 700785 w 2875845"/>
              <a:gd name="connsiteY106" fmla="*/ 306768 h 406600"/>
              <a:gd name="connsiteX107" fmla="*/ 643178 w 2875845"/>
              <a:gd name="connsiteY107" fmla="*/ 360599 h 406600"/>
              <a:gd name="connsiteX108" fmla="*/ 514123 w 2875845"/>
              <a:gd name="connsiteY108" fmla="*/ 360599 h 406600"/>
              <a:gd name="connsiteX109" fmla="*/ 514123 w 2875845"/>
              <a:gd name="connsiteY109" fmla="*/ 215744 h 406600"/>
              <a:gd name="connsiteX110" fmla="*/ 653245 w 2875845"/>
              <a:gd name="connsiteY110" fmla="*/ 215744 h 406600"/>
              <a:gd name="connsiteX111" fmla="*/ 700785 w 2875845"/>
              <a:gd name="connsiteY111" fmla="*/ 269156 h 406600"/>
              <a:gd name="connsiteX112" fmla="*/ 700785 w 2875845"/>
              <a:gd name="connsiteY112" fmla="*/ 306768 h 406600"/>
              <a:gd name="connsiteX113" fmla="*/ 638424 w 2875845"/>
              <a:gd name="connsiteY113" fmla="*/ 404643 h 406600"/>
              <a:gd name="connsiteX114" fmla="*/ 748743 w 2875845"/>
              <a:gd name="connsiteY114" fmla="*/ 296981 h 406600"/>
              <a:gd name="connsiteX115" fmla="*/ 748743 w 2875845"/>
              <a:gd name="connsiteY115" fmla="*/ 263703 h 406600"/>
              <a:gd name="connsiteX116" fmla="*/ 702183 w 2875845"/>
              <a:gd name="connsiteY116" fmla="*/ 195191 h 406600"/>
              <a:gd name="connsiteX117" fmla="*/ 742451 w 2875845"/>
              <a:gd name="connsiteY117" fmla="*/ 131572 h 406600"/>
              <a:gd name="connsiteX118" fmla="*/ 742451 w 2875845"/>
              <a:gd name="connsiteY118" fmla="*/ 104726 h 406600"/>
              <a:gd name="connsiteX119" fmla="*/ 641780 w 2875845"/>
              <a:gd name="connsiteY119" fmla="*/ 1957 h 406600"/>
              <a:gd name="connsiteX120" fmla="*/ 466304 w 2875845"/>
              <a:gd name="connsiteY120" fmla="*/ 1957 h 406600"/>
              <a:gd name="connsiteX121" fmla="*/ 466304 w 2875845"/>
              <a:gd name="connsiteY121" fmla="*/ 404643 h 406600"/>
              <a:gd name="connsiteX122" fmla="*/ 638424 w 2875845"/>
              <a:gd name="connsiteY122" fmla="*/ 404643 h 406600"/>
              <a:gd name="connsiteX123" fmla="*/ 694493 w 2875845"/>
              <a:gd name="connsiteY123" fmla="*/ 134508 h 406600"/>
              <a:gd name="connsiteX124" fmla="*/ 651288 w 2875845"/>
              <a:gd name="connsiteY124" fmla="*/ 173658 h 406600"/>
              <a:gd name="connsiteX125" fmla="*/ 514123 w 2875845"/>
              <a:gd name="connsiteY125" fmla="*/ 173658 h 406600"/>
              <a:gd name="connsiteX126" fmla="*/ 514123 w 2875845"/>
              <a:gd name="connsiteY126" fmla="*/ 45861 h 406600"/>
              <a:gd name="connsiteX127" fmla="*/ 646534 w 2875845"/>
              <a:gd name="connsiteY127" fmla="*/ 45861 h 406600"/>
              <a:gd name="connsiteX128" fmla="*/ 694493 w 2875845"/>
              <a:gd name="connsiteY128" fmla="*/ 94799 h 406600"/>
              <a:gd name="connsiteX129" fmla="*/ 694493 w 2875845"/>
              <a:gd name="connsiteY129" fmla="*/ 134508 h 406600"/>
              <a:gd name="connsiteX130" fmla="*/ 425057 w 2875845"/>
              <a:gd name="connsiteY130" fmla="*/ 190297 h 406600"/>
              <a:gd name="connsiteX131" fmla="*/ 290828 w 2875845"/>
              <a:gd name="connsiteY131" fmla="*/ 190297 h 406600"/>
              <a:gd name="connsiteX132" fmla="*/ 290828 w 2875845"/>
              <a:gd name="connsiteY132" fmla="*/ 234341 h 406600"/>
              <a:gd name="connsiteX133" fmla="*/ 425057 w 2875845"/>
              <a:gd name="connsiteY133" fmla="*/ 234341 h 406600"/>
              <a:gd name="connsiteX134" fmla="*/ 425057 w 2875845"/>
              <a:gd name="connsiteY134" fmla="*/ 190297 h 406600"/>
              <a:gd name="connsiteX135" fmla="*/ 182467 w 2875845"/>
              <a:gd name="connsiteY135" fmla="*/ 404643 h 406600"/>
              <a:gd name="connsiteX136" fmla="*/ 182467 w 2875845"/>
              <a:gd name="connsiteY136" fmla="*/ 232383 h 406600"/>
              <a:gd name="connsiteX137" fmla="*/ 316695 w 2875845"/>
              <a:gd name="connsiteY137" fmla="*/ 1818 h 406600"/>
              <a:gd name="connsiteX138" fmla="*/ 266360 w 2875845"/>
              <a:gd name="connsiteY138" fmla="*/ 1818 h 406600"/>
              <a:gd name="connsiteX139" fmla="*/ 158418 w 2875845"/>
              <a:gd name="connsiteY139" fmla="*/ 187361 h 406600"/>
              <a:gd name="connsiteX140" fmla="*/ 50476 w 2875845"/>
              <a:gd name="connsiteY140" fmla="*/ 1818 h 406600"/>
              <a:gd name="connsiteX141" fmla="*/ 0 w 2875845"/>
              <a:gd name="connsiteY141" fmla="*/ 1818 h 406600"/>
              <a:gd name="connsiteX142" fmla="*/ 134229 w 2875845"/>
              <a:gd name="connsiteY142" fmla="*/ 232383 h 406600"/>
              <a:gd name="connsiteX143" fmla="*/ 134229 w 2875845"/>
              <a:gd name="connsiteY143" fmla="*/ 404643 h 406600"/>
              <a:gd name="connsiteX144" fmla="*/ 182187 w 2875845"/>
              <a:gd name="connsiteY144" fmla="*/ 404643 h 40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875845" h="406600">
                <a:moveTo>
                  <a:pt x="2813486" y="404643"/>
                </a:moveTo>
                <a:cubicBezTo>
                  <a:pt x="2854313" y="404643"/>
                  <a:pt x="2875846" y="382551"/>
                  <a:pt x="2875846" y="341024"/>
                </a:cubicBezTo>
                <a:lnTo>
                  <a:pt x="2875846" y="276427"/>
                </a:lnTo>
                <a:cubicBezTo>
                  <a:pt x="2875846" y="239234"/>
                  <a:pt x="2866198" y="228468"/>
                  <a:pt x="2834598" y="212808"/>
                </a:cubicBezTo>
                <a:lnTo>
                  <a:pt x="2673944" y="133529"/>
                </a:lnTo>
                <a:cubicBezTo>
                  <a:pt x="2663317" y="128076"/>
                  <a:pt x="2659542" y="122204"/>
                  <a:pt x="2659542" y="109061"/>
                </a:cubicBezTo>
                <a:lnTo>
                  <a:pt x="2659542" y="70330"/>
                </a:lnTo>
                <a:cubicBezTo>
                  <a:pt x="2659542" y="53272"/>
                  <a:pt x="2666673" y="45861"/>
                  <a:pt x="2683452" y="45861"/>
                </a:cubicBezTo>
                <a:lnTo>
                  <a:pt x="2863821" y="45861"/>
                </a:lnTo>
                <a:lnTo>
                  <a:pt x="2863821" y="1818"/>
                </a:lnTo>
                <a:lnTo>
                  <a:pt x="2673944" y="1818"/>
                </a:lnTo>
                <a:cubicBezTo>
                  <a:pt x="2633116" y="1818"/>
                  <a:pt x="2611583" y="23909"/>
                  <a:pt x="2611583" y="65436"/>
                </a:cubicBezTo>
                <a:lnTo>
                  <a:pt x="2611583" y="109900"/>
                </a:lnTo>
                <a:cubicBezTo>
                  <a:pt x="2611583" y="147092"/>
                  <a:pt x="2621651" y="157858"/>
                  <a:pt x="2652831" y="173518"/>
                </a:cubicBezTo>
                <a:lnTo>
                  <a:pt x="2813486" y="253776"/>
                </a:lnTo>
                <a:cubicBezTo>
                  <a:pt x="2823972" y="259089"/>
                  <a:pt x="2827887" y="264962"/>
                  <a:pt x="2827887" y="278245"/>
                </a:cubicBezTo>
                <a:lnTo>
                  <a:pt x="2827887" y="335991"/>
                </a:lnTo>
                <a:cubicBezTo>
                  <a:pt x="2827887" y="353189"/>
                  <a:pt x="2820756" y="360460"/>
                  <a:pt x="2803978" y="360460"/>
                </a:cubicBezTo>
                <a:lnTo>
                  <a:pt x="2616477" y="360460"/>
                </a:lnTo>
                <a:lnTo>
                  <a:pt x="2616477" y="404503"/>
                </a:lnTo>
                <a:lnTo>
                  <a:pt x="2813625" y="404503"/>
                </a:lnTo>
                <a:close/>
                <a:moveTo>
                  <a:pt x="2567540" y="404643"/>
                </a:moveTo>
                <a:lnTo>
                  <a:pt x="2567540" y="360599"/>
                </a:lnTo>
                <a:lnTo>
                  <a:pt x="2411219" y="360599"/>
                </a:lnTo>
                <a:cubicBezTo>
                  <a:pt x="2375285" y="360599"/>
                  <a:pt x="2358507" y="341024"/>
                  <a:pt x="2358507" y="306768"/>
                </a:cubicBezTo>
                <a:lnTo>
                  <a:pt x="2358507" y="99832"/>
                </a:lnTo>
                <a:cubicBezTo>
                  <a:pt x="2358507" y="65576"/>
                  <a:pt x="2375285" y="46001"/>
                  <a:pt x="2411219" y="46001"/>
                </a:cubicBezTo>
                <a:lnTo>
                  <a:pt x="2567540" y="46001"/>
                </a:lnTo>
                <a:lnTo>
                  <a:pt x="2567540" y="1957"/>
                </a:lnTo>
                <a:lnTo>
                  <a:pt x="2413596" y="1957"/>
                </a:lnTo>
                <a:cubicBezTo>
                  <a:pt x="2341588" y="1957"/>
                  <a:pt x="2310408" y="36214"/>
                  <a:pt x="2310408" y="99832"/>
                </a:cubicBezTo>
                <a:lnTo>
                  <a:pt x="2310408" y="306768"/>
                </a:lnTo>
                <a:cubicBezTo>
                  <a:pt x="2310408" y="370387"/>
                  <a:pt x="2341588" y="404643"/>
                  <a:pt x="2413596" y="404643"/>
                </a:cubicBezTo>
                <a:lnTo>
                  <a:pt x="2567540" y="404643"/>
                </a:lnTo>
                <a:close/>
                <a:moveTo>
                  <a:pt x="2259933" y="1957"/>
                </a:moveTo>
                <a:lnTo>
                  <a:pt x="2211974" y="1957"/>
                </a:lnTo>
                <a:lnTo>
                  <a:pt x="2211974" y="404643"/>
                </a:lnTo>
                <a:lnTo>
                  <a:pt x="2259933" y="404643"/>
                </a:lnTo>
                <a:lnTo>
                  <a:pt x="2259933" y="1957"/>
                </a:lnTo>
                <a:close/>
                <a:moveTo>
                  <a:pt x="2100816" y="404643"/>
                </a:moveTo>
                <a:cubicBezTo>
                  <a:pt x="2141644" y="404643"/>
                  <a:pt x="2163176" y="382551"/>
                  <a:pt x="2163176" y="341024"/>
                </a:cubicBezTo>
                <a:lnTo>
                  <a:pt x="2163176" y="159536"/>
                </a:lnTo>
                <a:lnTo>
                  <a:pt x="1992874" y="159536"/>
                </a:lnTo>
                <a:lnTo>
                  <a:pt x="1992874" y="203580"/>
                </a:lnTo>
                <a:lnTo>
                  <a:pt x="2115218" y="203580"/>
                </a:lnTo>
                <a:lnTo>
                  <a:pt x="2115218" y="336131"/>
                </a:lnTo>
                <a:cubicBezTo>
                  <a:pt x="2115218" y="353329"/>
                  <a:pt x="2108087" y="360599"/>
                  <a:pt x="2091308" y="360599"/>
                </a:cubicBezTo>
                <a:lnTo>
                  <a:pt x="1942119" y="360599"/>
                </a:lnTo>
                <a:cubicBezTo>
                  <a:pt x="1925340" y="360599"/>
                  <a:pt x="1918209" y="353329"/>
                  <a:pt x="1918209" y="336131"/>
                </a:cubicBezTo>
                <a:lnTo>
                  <a:pt x="1918209" y="70330"/>
                </a:lnTo>
                <a:cubicBezTo>
                  <a:pt x="1918209" y="53272"/>
                  <a:pt x="1925340" y="45861"/>
                  <a:pt x="1942119" y="45861"/>
                </a:cubicBezTo>
                <a:lnTo>
                  <a:pt x="2141644" y="45861"/>
                </a:lnTo>
                <a:lnTo>
                  <a:pt x="2141644" y="1818"/>
                </a:lnTo>
                <a:lnTo>
                  <a:pt x="1932471" y="1818"/>
                </a:lnTo>
                <a:cubicBezTo>
                  <a:pt x="1891643" y="1818"/>
                  <a:pt x="1870111" y="23909"/>
                  <a:pt x="1870111" y="65436"/>
                </a:cubicBezTo>
                <a:lnTo>
                  <a:pt x="1870111" y="340885"/>
                </a:lnTo>
                <a:cubicBezTo>
                  <a:pt x="1870111" y="382551"/>
                  <a:pt x="1891643" y="404503"/>
                  <a:pt x="1932471" y="404503"/>
                </a:cubicBezTo>
                <a:lnTo>
                  <a:pt x="2100816" y="404503"/>
                </a:lnTo>
                <a:close/>
                <a:moveTo>
                  <a:pt x="1770838" y="308726"/>
                </a:moveTo>
                <a:cubicBezTo>
                  <a:pt x="1770838" y="342982"/>
                  <a:pt x="1754059" y="362557"/>
                  <a:pt x="1718125" y="362557"/>
                </a:cubicBezTo>
                <a:lnTo>
                  <a:pt x="1626542" y="362557"/>
                </a:lnTo>
                <a:cubicBezTo>
                  <a:pt x="1590608" y="362557"/>
                  <a:pt x="1573829" y="342982"/>
                  <a:pt x="1573829" y="308726"/>
                </a:cubicBezTo>
                <a:lnTo>
                  <a:pt x="1573829" y="97875"/>
                </a:lnTo>
                <a:cubicBezTo>
                  <a:pt x="1573829" y="63619"/>
                  <a:pt x="1590608" y="44044"/>
                  <a:pt x="1626542" y="44044"/>
                </a:cubicBezTo>
                <a:lnTo>
                  <a:pt x="1718125" y="44044"/>
                </a:lnTo>
                <a:cubicBezTo>
                  <a:pt x="1754059" y="44044"/>
                  <a:pt x="1770838" y="63619"/>
                  <a:pt x="1770838" y="97875"/>
                </a:cubicBezTo>
                <a:lnTo>
                  <a:pt x="1770838" y="308726"/>
                </a:lnTo>
                <a:close/>
                <a:moveTo>
                  <a:pt x="1715748" y="406601"/>
                </a:moveTo>
                <a:cubicBezTo>
                  <a:pt x="1787756" y="406601"/>
                  <a:pt x="1818796" y="372344"/>
                  <a:pt x="1818796" y="308726"/>
                </a:cubicBezTo>
                <a:lnTo>
                  <a:pt x="1818796" y="97875"/>
                </a:lnTo>
                <a:cubicBezTo>
                  <a:pt x="1818796" y="34256"/>
                  <a:pt x="1787616" y="0"/>
                  <a:pt x="1715748" y="0"/>
                </a:cubicBezTo>
                <a:lnTo>
                  <a:pt x="1628919" y="0"/>
                </a:lnTo>
                <a:cubicBezTo>
                  <a:pt x="1557051" y="0"/>
                  <a:pt x="1525871" y="34256"/>
                  <a:pt x="1525871" y="97875"/>
                </a:cubicBezTo>
                <a:lnTo>
                  <a:pt x="1525871" y="308726"/>
                </a:lnTo>
                <a:cubicBezTo>
                  <a:pt x="1525871" y="372344"/>
                  <a:pt x="1557051" y="406601"/>
                  <a:pt x="1628919" y="406601"/>
                </a:cubicBezTo>
                <a:lnTo>
                  <a:pt x="1715748" y="406601"/>
                </a:lnTo>
                <a:close/>
                <a:moveTo>
                  <a:pt x="1482526" y="404643"/>
                </a:moveTo>
                <a:lnTo>
                  <a:pt x="1482526" y="360599"/>
                </a:lnTo>
                <a:lnTo>
                  <a:pt x="1283001" y="360599"/>
                </a:lnTo>
                <a:lnTo>
                  <a:pt x="1283001" y="1957"/>
                </a:lnTo>
                <a:lnTo>
                  <a:pt x="1235042" y="1957"/>
                </a:lnTo>
                <a:lnTo>
                  <a:pt x="1235042" y="404643"/>
                </a:lnTo>
                <a:lnTo>
                  <a:pt x="1482526" y="404643"/>
                </a:lnTo>
                <a:close/>
                <a:moveTo>
                  <a:pt x="1135769" y="308726"/>
                </a:moveTo>
                <a:cubicBezTo>
                  <a:pt x="1135769" y="342982"/>
                  <a:pt x="1118990" y="362557"/>
                  <a:pt x="1083056" y="362557"/>
                </a:cubicBezTo>
                <a:lnTo>
                  <a:pt x="991473" y="362557"/>
                </a:lnTo>
                <a:cubicBezTo>
                  <a:pt x="955539" y="362557"/>
                  <a:pt x="938761" y="342982"/>
                  <a:pt x="938761" y="308726"/>
                </a:cubicBezTo>
                <a:lnTo>
                  <a:pt x="938761" y="97875"/>
                </a:lnTo>
                <a:cubicBezTo>
                  <a:pt x="938761" y="63619"/>
                  <a:pt x="955539" y="44044"/>
                  <a:pt x="991473" y="44044"/>
                </a:cubicBezTo>
                <a:lnTo>
                  <a:pt x="1083056" y="44044"/>
                </a:lnTo>
                <a:cubicBezTo>
                  <a:pt x="1118990" y="44044"/>
                  <a:pt x="1135769" y="63619"/>
                  <a:pt x="1135769" y="97875"/>
                </a:cubicBezTo>
                <a:lnTo>
                  <a:pt x="1135769" y="308726"/>
                </a:lnTo>
                <a:close/>
                <a:moveTo>
                  <a:pt x="1080679" y="406601"/>
                </a:moveTo>
                <a:cubicBezTo>
                  <a:pt x="1152687" y="406601"/>
                  <a:pt x="1183728" y="372344"/>
                  <a:pt x="1183728" y="308726"/>
                </a:cubicBezTo>
                <a:lnTo>
                  <a:pt x="1183728" y="97875"/>
                </a:lnTo>
                <a:cubicBezTo>
                  <a:pt x="1183728" y="34256"/>
                  <a:pt x="1152548" y="0"/>
                  <a:pt x="1080679" y="0"/>
                </a:cubicBezTo>
                <a:lnTo>
                  <a:pt x="993850" y="0"/>
                </a:lnTo>
                <a:cubicBezTo>
                  <a:pt x="921842" y="0"/>
                  <a:pt x="890662" y="34256"/>
                  <a:pt x="890662" y="97875"/>
                </a:cubicBezTo>
                <a:lnTo>
                  <a:pt x="890662" y="308726"/>
                </a:lnTo>
                <a:cubicBezTo>
                  <a:pt x="890662" y="372344"/>
                  <a:pt x="921842" y="406601"/>
                  <a:pt x="993850" y="406601"/>
                </a:cubicBezTo>
                <a:lnTo>
                  <a:pt x="1080679" y="406601"/>
                </a:lnTo>
                <a:close/>
                <a:moveTo>
                  <a:pt x="840187" y="1957"/>
                </a:moveTo>
                <a:lnTo>
                  <a:pt x="792228" y="1957"/>
                </a:lnTo>
                <a:lnTo>
                  <a:pt x="792228" y="404643"/>
                </a:lnTo>
                <a:lnTo>
                  <a:pt x="840187" y="404643"/>
                </a:lnTo>
                <a:lnTo>
                  <a:pt x="840187" y="1957"/>
                </a:lnTo>
                <a:close/>
                <a:moveTo>
                  <a:pt x="700785" y="306768"/>
                </a:moveTo>
                <a:cubicBezTo>
                  <a:pt x="700785" y="343401"/>
                  <a:pt x="679252" y="360599"/>
                  <a:pt x="643178" y="360599"/>
                </a:cubicBezTo>
                <a:lnTo>
                  <a:pt x="514123" y="360599"/>
                </a:lnTo>
                <a:lnTo>
                  <a:pt x="514123" y="215744"/>
                </a:lnTo>
                <a:lnTo>
                  <a:pt x="653245" y="215744"/>
                </a:lnTo>
                <a:cubicBezTo>
                  <a:pt x="684426" y="215744"/>
                  <a:pt x="700785" y="232383"/>
                  <a:pt x="700785" y="269156"/>
                </a:cubicBezTo>
                <a:lnTo>
                  <a:pt x="700785" y="306768"/>
                </a:lnTo>
                <a:close/>
                <a:moveTo>
                  <a:pt x="638424" y="404643"/>
                </a:moveTo>
                <a:cubicBezTo>
                  <a:pt x="715186" y="404643"/>
                  <a:pt x="748743" y="375281"/>
                  <a:pt x="748743" y="296981"/>
                </a:cubicBezTo>
                <a:lnTo>
                  <a:pt x="748743" y="263703"/>
                </a:lnTo>
                <a:cubicBezTo>
                  <a:pt x="748743" y="226511"/>
                  <a:pt x="734901" y="203021"/>
                  <a:pt x="702183" y="195191"/>
                </a:cubicBezTo>
                <a:cubicBezTo>
                  <a:pt x="729029" y="188339"/>
                  <a:pt x="742451" y="165828"/>
                  <a:pt x="742451" y="131572"/>
                </a:cubicBezTo>
                <a:lnTo>
                  <a:pt x="742451" y="104726"/>
                </a:lnTo>
                <a:cubicBezTo>
                  <a:pt x="742451" y="31320"/>
                  <a:pt x="713648" y="1957"/>
                  <a:pt x="641780" y="1957"/>
                </a:cubicBezTo>
                <a:lnTo>
                  <a:pt x="466304" y="1957"/>
                </a:lnTo>
                <a:lnTo>
                  <a:pt x="466304" y="404643"/>
                </a:lnTo>
                <a:lnTo>
                  <a:pt x="638424" y="404643"/>
                </a:lnTo>
                <a:close/>
                <a:moveTo>
                  <a:pt x="694493" y="134508"/>
                </a:moveTo>
                <a:cubicBezTo>
                  <a:pt x="694493" y="157998"/>
                  <a:pt x="680091" y="173658"/>
                  <a:pt x="651288" y="173658"/>
                </a:cubicBezTo>
                <a:lnTo>
                  <a:pt x="514123" y="173658"/>
                </a:lnTo>
                <a:lnTo>
                  <a:pt x="514123" y="45861"/>
                </a:lnTo>
                <a:lnTo>
                  <a:pt x="646534" y="45861"/>
                </a:lnTo>
                <a:cubicBezTo>
                  <a:pt x="677714" y="45861"/>
                  <a:pt x="694493" y="63059"/>
                  <a:pt x="694493" y="94799"/>
                </a:cubicBezTo>
                <a:lnTo>
                  <a:pt x="694493" y="134508"/>
                </a:lnTo>
                <a:close/>
                <a:moveTo>
                  <a:pt x="425057" y="190297"/>
                </a:moveTo>
                <a:lnTo>
                  <a:pt x="290828" y="190297"/>
                </a:lnTo>
                <a:lnTo>
                  <a:pt x="290828" y="234341"/>
                </a:lnTo>
                <a:lnTo>
                  <a:pt x="425057" y="234341"/>
                </a:lnTo>
                <a:lnTo>
                  <a:pt x="425057" y="190297"/>
                </a:lnTo>
                <a:close/>
                <a:moveTo>
                  <a:pt x="182467" y="404643"/>
                </a:moveTo>
                <a:lnTo>
                  <a:pt x="182467" y="232383"/>
                </a:lnTo>
                <a:lnTo>
                  <a:pt x="316695" y="1818"/>
                </a:lnTo>
                <a:lnTo>
                  <a:pt x="266360" y="1818"/>
                </a:lnTo>
                <a:lnTo>
                  <a:pt x="158418" y="187361"/>
                </a:lnTo>
                <a:lnTo>
                  <a:pt x="50476" y="1818"/>
                </a:lnTo>
                <a:lnTo>
                  <a:pt x="0" y="1818"/>
                </a:lnTo>
                <a:lnTo>
                  <a:pt x="134229" y="232383"/>
                </a:lnTo>
                <a:lnTo>
                  <a:pt x="134229" y="404643"/>
                </a:lnTo>
                <a:lnTo>
                  <a:pt x="182187" y="404643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633"/>
          </a:p>
        </p:txBody>
      </p:sp>
    </p:spTree>
    <p:extLst>
      <p:ext uri="{BB962C8B-B14F-4D97-AF65-F5344CB8AC3E}">
        <p14:creationId xmlns:p14="http://schemas.microsoft.com/office/powerpoint/2010/main" val="41176058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13782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62751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6469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5482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4300E-5E0F-4353-B902-4355681BB466}" type="datetimeFigureOut">
              <a:rPr lang="ko-KR" altLang="en-US" smtClean="0"/>
              <a:t>2024-10-25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30C1-2CFE-47EE-B661-9CA9DB7AD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666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12.png"/><Relationship Id="rId9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7.png"/><Relationship Id="rId7" Type="http://schemas.openxmlformats.org/officeDocument/2006/relationships/image" Target="../media/image5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F57E740-6904-8308-6632-B27A085E3DEC}"/>
              </a:ext>
            </a:extLst>
          </p:cNvPr>
          <p:cNvSpPr txBox="1"/>
          <p:nvPr/>
        </p:nvSpPr>
        <p:spPr>
          <a:xfrm>
            <a:off x="433134" y="9520827"/>
            <a:ext cx="6179421" cy="27460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en-US" altLang="ko-KR" sz="1200" dirty="0">
              <a:solidFill>
                <a:schemeClr val="bg1"/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1D402D1-592D-73E8-3204-2369B8E2DF7C}"/>
              </a:ext>
            </a:extLst>
          </p:cNvPr>
          <p:cNvSpPr/>
          <p:nvPr/>
        </p:nvSpPr>
        <p:spPr>
          <a:xfrm>
            <a:off x="931704" y="1056277"/>
            <a:ext cx="5174128" cy="1355620"/>
          </a:xfrm>
          <a:prstGeom prst="roundRect">
            <a:avLst>
              <a:gd name="adj" fmla="val 37894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1B2CFB-D3B2-3C73-291F-000586CD2421}"/>
              </a:ext>
            </a:extLst>
          </p:cNvPr>
          <p:cNvSpPr txBox="1"/>
          <p:nvPr/>
        </p:nvSpPr>
        <p:spPr>
          <a:xfrm>
            <a:off x="1222720" y="2202506"/>
            <a:ext cx="44125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Comprehensive Antibody </a:t>
            </a:r>
          </a:p>
          <a:p>
            <a:pPr algn="ctr"/>
            <a:r>
              <a:rPr lang="en-US" altLang="ko-KR" sz="36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Analysis Service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CEDC9694-D404-A3A7-3930-67B7E81C2A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32661" y="506288"/>
            <a:ext cx="94908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79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래픽 1">
            <a:extLst>
              <a:ext uri="{FF2B5EF4-FFF2-40B4-BE49-F238E27FC236}">
                <a16:creationId xmlns:a16="http://schemas.microsoft.com/office/drawing/2014/main" id="{63D477D1-DC77-04DC-A87D-37C2ECD2B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32661" y="506288"/>
            <a:ext cx="949089" cy="27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9B9554-834E-9C13-AD2A-BA9D242D24A3}"/>
              </a:ext>
            </a:extLst>
          </p:cNvPr>
          <p:cNvSpPr txBox="1"/>
          <p:nvPr/>
        </p:nvSpPr>
        <p:spPr>
          <a:xfrm>
            <a:off x="740665" y="2459368"/>
            <a:ext cx="5376672" cy="3879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Surface Plasmon Resonance (SPR) 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Biolayer Interferometry (BLI)</a:t>
            </a:r>
            <a:r>
              <a:rPr lang="ko-KR" altLang="en-US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Hybridoma</a:t>
            </a:r>
            <a:r>
              <a:rPr lang="ko-KR" altLang="en-US" dirty="0">
                <a:solidFill>
                  <a:srgbClr val="005B68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kern="12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Sequencing</a:t>
            </a:r>
            <a:endParaRPr lang="en-US" altLang="ko-KR" dirty="0">
              <a:solidFill>
                <a:srgbClr val="005B6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200000"/>
              </a:lnSpc>
            </a:pPr>
            <a:r>
              <a:rPr lang="en-US" altLang="ko-KR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High Performance Liquid 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US" altLang="ko-KR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hromatography (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HPLC)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Capillary Electrophoresis (CE)  </a:t>
            </a:r>
          </a:p>
          <a:p>
            <a:pPr>
              <a:lnSpc>
                <a:spcPct val="200000"/>
              </a:lnSpc>
            </a:pPr>
            <a:r>
              <a:rPr lang="en-US" altLang="ko-KR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Automated Capillary 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US" altLang="ko-KR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lectrophoresis (</a:t>
            </a:r>
            <a:r>
              <a:rPr lang="en-US" altLang="ko-KR" dirty="0" err="1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LabChip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Endotoxin</a:t>
            </a:r>
            <a:r>
              <a:rPr lang="ko-KR" altLang="en-US" dirty="0">
                <a:solidFill>
                  <a:srgbClr val="005B68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Test</a:t>
            </a:r>
            <a:endParaRPr lang="en-US" altLang="ko-KR" dirty="0">
              <a:solidFill>
                <a:srgbClr val="005B6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FA2E28-5A91-CFA5-B90B-0C4849773CD8}"/>
              </a:ext>
            </a:extLst>
          </p:cNvPr>
          <p:cNvSpPr txBox="1"/>
          <p:nvPr/>
        </p:nvSpPr>
        <p:spPr>
          <a:xfrm>
            <a:off x="571500" y="1891467"/>
            <a:ext cx="5714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Service List</a:t>
            </a:r>
            <a:endParaRPr lang="ko-KR" altLang="en-US" sz="2800" dirty="0">
              <a:solidFill>
                <a:srgbClr val="005B68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143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직사각형 49">
            <a:extLst>
              <a:ext uri="{FF2B5EF4-FFF2-40B4-BE49-F238E27FC236}">
                <a16:creationId xmlns:a16="http://schemas.microsoft.com/office/drawing/2014/main" id="{CF32C416-2A59-6243-9A70-07583A35EEC5}"/>
              </a:ext>
            </a:extLst>
          </p:cNvPr>
          <p:cNvSpPr/>
          <p:nvPr/>
        </p:nvSpPr>
        <p:spPr>
          <a:xfrm>
            <a:off x="4390059" y="8359950"/>
            <a:ext cx="1915366" cy="904241"/>
          </a:xfrm>
          <a:prstGeom prst="rect">
            <a:avLst/>
          </a:prstGeom>
          <a:noFill/>
          <a:ln w="6350">
            <a:solidFill>
              <a:srgbClr val="BDD96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61EE7552-732F-B41C-463C-FEB75809FA68}"/>
              </a:ext>
            </a:extLst>
          </p:cNvPr>
          <p:cNvSpPr txBox="1"/>
          <p:nvPr/>
        </p:nvSpPr>
        <p:spPr>
          <a:xfrm>
            <a:off x="552281" y="1439609"/>
            <a:ext cx="576437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97702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5B68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provide precise antibody affinity analysis, essential for lead molecule screening in drug development.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5B68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Tahoma" panose="020B0604030504040204" pitchFamily="34" charset="0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7696A5CC-557F-7C9C-4890-F52A677BB1C7}"/>
              </a:ext>
            </a:extLst>
          </p:cNvPr>
          <p:cNvSpPr txBox="1"/>
          <p:nvPr/>
        </p:nvSpPr>
        <p:spPr>
          <a:xfrm>
            <a:off x="559362" y="5694284"/>
            <a:ext cx="5760217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997702" latinLnBrk="1">
              <a:defRPr/>
            </a:pPr>
            <a:r>
              <a:rPr lang="en-US" altLang="ko-KR" sz="10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provide rapid hybridoma cell sequencing, a crucial step in antibody-based therapy development.</a:t>
            </a:r>
            <a:endParaRPr lang="ko-KR" altLang="en-US" sz="1000" dirty="0">
              <a:solidFill>
                <a:srgbClr val="005B68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1" name="object 5">
            <a:extLst>
              <a:ext uri="{FF2B5EF4-FFF2-40B4-BE49-F238E27FC236}">
                <a16:creationId xmlns:a16="http://schemas.microsoft.com/office/drawing/2014/main" id="{D3895D7A-8EC7-40FD-3C76-5B8BC3A30889}"/>
              </a:ext>
            </a:extLst>
          </p:cNvPr>
          <p:cNvSpPr txBox="1"/>
          <p:nvPr/>
        </p:nvSpPr>
        <p:spPr>
          <a:xfrm>
            <a:off x="540963" y="8119817"/>
            <a:ext cx="2310649" cy="1750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468"/>
              </a:lnSpc>
              <a:spcBef>
                <a:spcPts val="0"/>
              </a:spcBef>
              <a:spcAft>
                <a:spcPts val="0"/>
              </a:spcAft>
            </a:pPr>
            <a:endParaRPr sz="1000" b="1" dirty="0">
              <a:solidFill>
                <a:srgbClr val="267388"/>
              </a:solidFill>
              <a:latin typeface="Malgun Gothic"/>
              <a:cs typeface="Malgun Gothic"/>
            </a:endParaRPr>
          </a:p>
        </p:txBody>
      </p:sp>
      <p:grpSp>
        <p:nvGrpSpPr>
          <p:cNvPr id="141" name="그룹 140">
            <a:extLst>
              <a:ext uri="{FF2B5EF4-FFF2-40B4-BE49-F238E27FC236}">
                <a16:creationId xmlns:a16="http://schemas.microsoft.com/office/drawing/2014/main" id="{62AE69D8-AEE8-D337-F37E-557E90D223B1}"/>
              </a:ext>
            </a:extLst>
          </p:cNvPr>
          <p:cNvGrpSpPr/>
          <p:nvPr/>
        </p:nvGrpSpPr>
        <p:grpSpPr>
          <a:xfrm>
            <a:off x="513206" y="1918052"/>
            <a:ext cx="5939939" cy="1402259"/>
            <a:chOff x="506015" y="1976250"/>
            <a:chExt cx="5939939" cy="1402259"/>
          </a:xfrm>
        </p:grpSpPr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66E71633-37BA-B8F1-F6EA-D76355AF0CD5}"/>
                </a:ext>
              </a:extLst>
            </p:cNvPr>
            <p:cNvGrpSpPr/>
            <p:nvPr/>
          </p:nvGrpSpPr>
          <p:grpSpPr>
            <a:xfrm>
              <a:off x="506015" y="2225833"/>
              <a:ext cx="1091906" cy="1149899"/>
              <a:chOff x="629776" y="2208777"/>
              <a:chExt cx="1091906" cy="1149899"/>
            </a:xfrm>
          </p:grpSpPr>
          <p:pic>
            <p:nvPicPr>
              <p:cNvPr id="92" name="그림 91">
                <a:extLst>
                  <a:ext uri="{FF2B5EF4-FFF2-40B4-BE49-F238E27FC236}">
                    <a16:creationId xmlns:a16="http://schemas.microsoft.com/office/drawing/2014/main" id="{98A46A1B-D26D-B137-8EBF-D8CDBCE755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29776" y="2208777"/>
                <a:ext cx="1091906" cy="995561"/>
              </a:xfrm>
              <a:prstGeom prst="rect">
                <a:avLst/>
              </a:prstGeom>
            </p:spPr>
          </p:pic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EB7C1AE2-BBF0-D390-1864-DBBD8510A3A1}"/>
                  </a:ext>
                </a:extLst>
              </p:cNvPr>
              <p:cNvSpPr txBox="1"/>
              <p:nvPr/>
            </p:nvSpPr>
            <p:spPr>
              <a:xfrm>
                <a:off x="646045" y="3204338"/>
                <a:ext cx="1039129" cy="15433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altLang="ko-KR" sz="1003" dirty="0">
                    <a:solidFill>
                      <a:srgbClr val="13776D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US" altLang="ko-KR" sz="7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Biacore</a:t>
                </a:r>
                <a:r>
                  <a:rPr lang="en-US" altLang="ko-KR" sz="700" baseline="300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TM</a:t>
                </a:r>
                <a:r>
                  <a:rPr lang="en-US" altLang="ko-KR" sz="7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8K</a:t>
                </a:r>
                <a:endParaRPr lang="ko-KR" altLang="en-US" sz="700" dirty="0">
                  <a:latin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sp>
          <p:nvSpPr>
            <p:cNvPr id="95" name="object 5">
              <a:extLst>
                <a:ext uri="{FF2B5EF4-FFF2-40B4-BE49-F238E27FC236}">
                  <a16:creationId xmlns:a16="http://schemas.microsoft.com/office/drawing/2014/main" id="{009C04B3-7D25-2F2C-3862-12FA92E1EAB8}"/>
                </a:ext>
              </a:extLst>
            </p:cNvPr>
            <p:cNvSpPr txBox="1"/>
            <p:nvPr/>
          </p:nvSpPr>
          <p:spPr>
            <a:xfrm>
              <a:off x="543418" y="1976250"/>
              <a:ext cx="2310649" cy="153888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spAutoFit/>
            </a:bodyPr>
            <a:lstStyle/>
            <a:p>
              <a:pPr marL="0" marR="0" lvl="0" indent="0" algn="l" defTabSz="997702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005B68"/>
                  </a:solidFill>
                  <a:effectLst/>
                  <a:uLnTx/>
                  <a:uFillTx/>
                  <a:latin typeface="Tahoma" panose="020B0604030504040204" pitchFamily="34" charset="0"/>
                  <a:ea typeface="맑은 고딕" panose="020B0503020000020004" pitchFamily="50" charset="-127"/>
                  <a:cs typeface="Tahoma" panose="020B0604030504040204" pitchFamily="34" charset="0"/>
                </a:rPr>
                <a:t>Equipment</a:t>
              </a: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5B68"/>
                </a:solidFill>
                <a:effectLst/>
                <a:uLnTx/>
                <a:uFillTx/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33BA068-F779-DBE5-F97F-CB18F1702C82}"/>
                </a:ext>
              </a:extLst>
            </p:cNvPr>
            <p:cNvSpPr txBox="1"/>
            <p:nvPr/>
          </p:nvSpPr>
          <p:spPr>
            <a:xfrm>
              <a:off x="1582420" y="2278592"/>
              <a:ext cx="18355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8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Biacore</a:t>
              </a:r>
              <a:r>
                <a:rPr lang="en-US" altLang="ko-KR" sz="800" baseline="300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TM</a:t>
              </a: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8K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System</a:t>
              </a:r>
              <a:endParaRPr lang="en-US" altLang="ko-KR" sz="800" dirty="0">
                <a:highlight>
                  <a:srgbClr val="FFFFFF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171930" indent="-171930">
                <a:buClr>
                  <a:srgbClr val="82C5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highlight>
                    <a:srgbClr val="FFFFFF"/>
                  </a:highlight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Label-free </a:t>
              </a:r>
              <a:endPara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171930" indent="-171930">
                <a:buClr>
                  <a:srgbClr val="82C5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Kinetics, affinity, epitope binding</a:t>
              </a:r>
            </a:p>
            <a:p>
              <a:pPr marL="171450" indent="-171450">
                <a:buClr>
                  <a:srgbClr val="82C4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High sensitivity</a:t>
              </a:r>
            </a:p>
            <a:p>
              <a:pPr marL="171450" indent="-171450">
                <a:buClr>
                  <a:srgbClr val="82C4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High sample throughput</a:t>
              </a:r>
            </a:p>
            <a:p>
              <a:pPr marL="171450" indent="-171450">
                <a:buClr>
                  <a:srgbClr val="82C4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Suitable for small molecules and peptides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9230571-C7D7-C373-187D-0E0AB265BC93}"/>
                </a:ext>
              </a:extLst>
            </p:cNvPr>
            <p:cNvSpPr txBox="1"/>
            <p:nvPr/>
          </p:nvSpPr>
          <p:spPr>
            <a:xfrm>
              <a:off x="4580526" y="2278592"/>
              <a:ext cx="18654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82C556"/>
                </a:buClr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Octet</a:t>
              </a:r>
              <a:r>
                <a:rPr lang="en-US" altLang="ko-KR" sz="800" baseline="30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®</a:t>
              </a: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R8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System</a:t>
              </a:r>
              <a:r>
                <a:rPr lang="en-US" altLang="ko-KR" sz="800" dirty="0">
                  <a:highlight>
                    <a:srgbClr val="FFFFFF"/>
                  </a:highlight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</a:t>
              </a:r>
            </a:p>
            <a:p>
              <a:pPr marL="171450" indent="-171450">
                <a:buClr>
                  <a:srgbClr val="82C4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Label-free, fluidics-free</a:t>
              </a:r>
            </a:p>
            <a:p>
              <a:pPr marL="171450" indent="-171450">
                <a:buClr>
                  <a:srgbClr val="82C4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Real-time affinity monitoring with 8 simultaneous biosensors</a:t>
              </a:r>
            </a:p>
            <a:p>
              <a:pPr marL="171450" indent="-171450">
                <a:buClr>
                  <a:srgbClr val="82C4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High sensitivity</a:t>
              </a:r>
            </a:p>
            <a:p>
              <a:pPr marL="171450" indent="-171450">
                <a:buClr>
                  <a:srgbClr val="82C456"/>
                </a:buClr>
                <a:buFont typeface="Arial" panose="020B0604020202020204" pitchFamily="34" charset="0"/>
                <a:buChar char="•"/>
              </a:pP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Suitable for cell culture supernatant and serum analysis</a:t>
              </a:r>
              <a:endParaRPr lang="ko-KR" altLang="en-US" sz="800" dirty="0"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grpSp>
          <p:nvGrpSpPr>
            <p:cNvPr id="60" name="그룹 59">
              <a:extLst>
                <a:ext uri="{FF2B5EF4-FFF2-40B4-BE49-F238E27FC236}">
                  <a16:creationId xmlns:a16="http://schemas.microsoft.com/office/drawing/2014/main" id="{2D1EC88A-110E-17EB-FA0E-9C0B035F3A57}"/>
                </a:ext>
              </a:extLst>
            </p:cNvPr>
            <p:cNvGrpSpPr/>
            <p:nvPr/>
          </p:nvGrpSpPr>
          <p:grpSpPr>
            <a:xfrm>
              <a:off x="3469676" y="2232253"/>
              <a:ext cx="1104523" cy="1146256"/>
              <a:chOff x="437034" y="3664114"/>
              <a:chExt cx="1104523" cy="1146256"/>
            </a:xfrm>
          </p:grpSpPr>
          <p:pic>
            <p:nvPicPr>
              <p:cNvPr id="3" name="그림 2">
                <a:extLst>
                  <a:ext uri="{FF2B5EF4-FFF2-40B4-BE49-F238E27FC236}">
                    <a16:creationId xmlns:a16="http://schemas.microsoft.com/office/drawing/2014/main" id="{537911F8-C7BB-F752-68AB-CC97D0F68D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7034" y="3664114"/>
                <a:ext cx="1104523" cy="1026002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3333CD1-A7F8-E1CD-C124-A3956C748BEC}"/>
                  </a:ext>
                </a:extLst>
              </p:cNvPr>
              <p:cNvSpPr txBox="1"/>
              <p:nvPr/>
            </p:nvSpPr>
            <p:spPr>
              <a:xfrm>
                <a:off x="569742" y="4671871"/>
                <a:ext cx="839106" cy="1384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altLang="ko-KR" sz="900" b="1" dirty="0">
                    <a:solidFill>
                      <a:srgbClr val="13776D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US" altLang="ko-KR" sz="7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Octet</a:t>
                </a:r>
                <a:r>
                  <a:rPr lang="en-US" altLang="ko-KR" sz="700" baseline="30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®</a:t>
                </a:r>
                <a:r>
                  <a:rPr lang="en-US" altLang="ko-KR" sz="7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R8</a:t>
                </a:r>
                <a:endParaRPr lang="ko-KR" altLang="en-US" sz="700" dirty="0">
                  <a:latin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</p:grpSp>
      <p:sp>
        <p:nvSpPr>
          <p:cNvPr id="24" name="object 6">
            <a:extLst>
              <a:ext uri="{FF2B5EF4-FFF2-40B4-BE49-F238E27FC236}">
                <a16:creationId xmlns:a16="http://schemas.microsoft.com/office/drawing/2014/main" id="{ABAE5BEC-E534-FB9A-E584-CD961A661E48}"/>
              </a:ext>
            </a:extLst>
          </p:cNvPr>
          <p:cNvSpPr txBox="1"/>
          <p:nvPr/>
        </p:nvSpPr>
        <p:spPr>
          <a:xfrm>
            <a:off x="554063" y="3464453"/>
            <a:ext cx="146494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000" dirty="0">
                <a:solidFill>
                  <a:srgbClr val="25728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Features</a:t>
            </a:r>
            <a:endParaRPr lang="ko-KR" altLang="en-US" sz="10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3444537-CA47-D7E1-9D6D-68529D0BBB55}"/>
              </a:ext>
            </a:extLst>
          </p:cNvPr>
          <p:cNvSpPr txBox="1"/>
          <p:nvPr/>
        </p:nvSpPr>
        <p:spPr>
          <a:xfrm>
            <a:off x="673128" y="3858675"/>
            <a:ext cx="253917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171450" indent="-171450">
              <a:buClr>
                <a:srgbClr val="82C456"/>
              </a:buClr>
              <a:buFont typeface="Arial" panose="020B0604020202020204" pitchFamily="34" charset="0"/>
              <a:buChar char="•"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Designing customized analytical methods </a:t>
            </a:r>
          </a:p>
          <a:p>
            <a:pPr marL="171450" indent="-171450">
              <a:buClr>
                <a:srgbClr val="82C456"/>
              </a:buClr>
              <a:buFont typeface="Arial" panose="020B0604020202020204" pitchFamily="34" charset="0"/>
              <a:buChar char="•"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Providing expert consulting on analytical methods</a:t>
            </a:r>
          </a:p>
          <a:p>
            <a:pPr marL="171450" indent="-171450">
              <a:buClr>
                <a:srgbClr val="82C456"/>
              </a:buClr>
              <a:buFont typeface="Arial" panose="020B0604020202020204" pitchFamily="34" charset="0"/>
              <a:buChar char="•"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Managing projects efficiently</a:t>
            </a:r>
          </a:p>
        </p:txBody>
      </p:sp>
      <p:sp>
        <p:nvSpPr>
          <p:cNvPr id="25" name="화살표: 오른쪽 24">
            <a:extLst>
              <a:ext uri="{FF2B5EF4-FFF2-40B4-BE49-F238E27FC236}">
                <a16:creationId xmlns:a16="http://schemas.microsoft.com/office/drawing/2014/main" id="{F1FAE15A-0F9B-B039-A110-BDFEFF233D37}"/>
              </a:ext>
            </a:extLst>
          </p:cNvPr>
          <p:cNvSpPr/>
          <p:nvPr/>
        </p:nvSpPr>
        <p:spPr>
          <a:xfrm>
            <a:off x="2546816" y="8702627"/>
            <a:ext cx="251030" cy="223816"/>
          </a:xfrm>
          <a:prstGeom prst="rightArrow">
            <a:avLst/>
          </a:prstGeom>
          <a:solidFill>
            <a:srgbClr val="B7D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16" dirty="0"/>
          </a:p>
        </p:txBody>
      </p:sp>
      <p:graphicFrame>
        <p:nvGraphicFramePr>
          <p:cNvPr id="26" name="표 6">
            <a:extLst>
              <a:ext uri="{FF2B5EF4-FFF2-40B4-BE49-F238E27FC236}">
                <a16:creationId xmlns:a16="http://schemas.microsoft.com/office/drawing/2014/main" id="{697788C3-1122-A775-4824-452D21A08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151649"/>
              </p:ext>
            </p:extLst>
          </p:nvPr>
        </p:nvGraphicFramePr>
        <p:xfrm>
          <a:off x="675853" y="8450422"/>
          <a:ext cx="1669906" cy="7282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69906">
                  <a:extLst>
                    <a:ext uri="{9D8B030D-6E8A-4147-A177-3AD203B41FA5}">
                      <a16:colId xmlns:a16="http://schemas.microsoft.com/office/drawing/2014/main" val="3141238868"/>
                    </a:ext>
                  </a:extLst>
                </a:gridCol>
              </a:tblGrid>
              <a:tr h="14302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1) RNA prep (Kit)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0000" marR="90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3480770"/>
                  </a:ext>
                </a:extLst>
              </a:tr>
              <a:tr h="14302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2) cDNA synthesis (Kit)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0000" marR="90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3344038"/>
                  </a:ext>
                </a:extLst>
              </a:tr>
              <a:tr h="156138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3) HC, LC, PCR (polymerase, primer)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0000" marR="90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377858"/>
                  </a:ext>
                </a:extLst>
              </a:tr>
              <a:tr h="14302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4) T-vector ligation (DH5a)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0000" marR="90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175276"/>
                  </a:ext>
                </a:extLst>
              </a:tr>
              <a:tr h="14302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5) Transformation (DH5a)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0000" marR="90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161921"/>
                  </a:ext>
                </a:extLst>
              </a:tr>
            </a:tbl>
          </a:graphicData>
        </a:graphic>
      </p:graphicFrame>
      <p:graphicFrame>
        <p:nvGraphicFramePr>
          <p:cNvPr id="31" name="표 30">
            <a:extLst>
              <a:ext uri="{FF2B5EF4-FFF2-40B4-BE49-F238E27FC236}">
                <a16:creationId xmlns:a16="http://schemas.microsoft.com/office/drawing/2014/main" id="{B99864C6-905C-9CCF-9C8A-4DD636546D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506618"/>
              </p:ext>
            </p:extLst>
          </p:nvPr>
        </p:nvGraphicFramePr>
        <p:xfrm>
          <a:off x="4471640" y="8450422"/>
          <a:ext cx="1752205" cy="7833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52205">
                  <a:extLst>
                    <a:ext uri="{9D8B030D-6E8A-4147-A177-3AD203B41FA5}">
                      <a16:colId xmlns:a16="http://schemas.microsoft.com/office/drawing/2014/main" val="3141238868"/>
                    </a:ext>
                  </a:extLst>
                </a:gridCol>
              </a:tblGrid>
              <a:tr h="154443">
                <a:tc>
                  <a:txBody>
                    <a:bodyPr/>
                    <a:lstStyle/>
                    <a:p>
                      <a:pPr marL="0" algn="l" defTabSz="685800" rtl="0" eaLnBrk="1" latinLnBrk="1" hangingPunct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1) Colony PCR (polymerase, M13F/R)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6698" marR="56698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5191903"/>
                  </a:ext>
                </a:extLst>
              </a:tr>
              <a:tr h="154443">
                <a:tc>
                  <a:txBody>
                    <a:bodyPr/>
                    <a:lstStyle/>
                    <a:p>
                      <a:pPr marL="0" algn="l" defTabSz="685800" rtl="0" eaLnBrk="1" latinLnBrk="1" hangingPunct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2) Mini prep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6698" marR="56698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788589"/>
                  </a:ext>
                </a:extLst>
              </a:tr>
              <a:tr h="154443">
                <a:tc>
                  <a:txBody>
                    <a:bodyPr/>
                    <a:lstStyle/>
                    <a:p>
                      <a:pPr marL="0" algn="l" defTabSz="685800" rtl="0" eaLnBrk="1" latinLnBrk="1" hangingPunct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3) Sequencing (8</a:t>
                      </a:r>
                      <a:r>
                        <a:rPr lang="ko-KR" altLang="en-US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each)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6698" marR="56698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3262973"/>
                  </a:ext>
                </a:extLst>
              </a:tr>
              <a:tr h="264897">
                <a:tc>
                  <a:txBody>
                    <a:bodyPr/>
                    <a:lstStyle/>
                    <a:p>
                      <a:pPr marL="0" marR="0" lvl="0" indent="0" algn="l" defTabSz="99770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700" kern="1200" baseline="0" dirty="0">
                          <a:solidFill>
                            <a:srgbClr val="1A384A"/>
                          </a:solidFill>
                          <a:latin typeface="Tahoma" panose="020B0604030504040204" pitchFamily="34" charset="0"/>
                          <a:ea typeface="맑은 고딕" panose="020B0503020000020004" pitchFamily="50" charset="-127"/>
                          <a:cs typeface="+mn-cs"/>
                        </a:rPr>
                        <a:t>4) </a:t>
                      </a:r>
                      <a:r>
                        <a:rPr kumimoji="0" lang="en-US" altLang="ko-KR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Sequencing verification</a:t>
                      </a:r>
                    </a:p>
                    <a:p>
                      <a:pPr marL="0" marR="0" lvl="0" indent="0" algn="l" defTabSz="99770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(verify 2-3 identical sequences from      </a:t>
                      </a:r>
                    </a:p>
                    <a:p>
                      <a:pPr marL="0" marR="0" lvl="0" indent="0" algn="l" defTabSz="99770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alignment results)</a:t>
                      </a:r>
                      <a:endParaRPr kumimoji="0" lang="ko-KR" altLang="en-US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56698" marR="56698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208834"/>
                  </a:ext>
                </a:extLst>
              </a:tr>
            </a:tbl>
          </a:graphicData>
        </a:graphic>
      </p:graphicFrame>
      <p:sp>
        <p:nvSpPr>
          <p:cNvPr id="33" name="화살표: 오른쪽 32">
            <a:extLst>
              <a:ext uri="{FF2B5EF4-FFF2-40B4-BE49-F238E27FC236}">
                <a16:creationId xmlns:a16="http://schemas.microsoft.com/office/drawing/2014/main" id="{E9ACCB72-0E44-9C8C-1A13-3ED8B0A40DB3}"/>
              </a:ext>
            </a:extLst>
          </p:cNvPr>
          <p:cNvSpPr/>
          <p:nvPr/>
        </p:nvSpPr>
        <p:spPr>
          <a:xfrm>
            <a:off x="4090683" y="8702627"/>
            <a:ext cx="251030" cy="223816"/>
          </a:xfrm>
          <a:prstGeom prst="rightArrow">
            <a:avLst/>
          </a:prstGeom>
          <a:solidFill>
            <a:srgbClr val="B7D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16" dirty="0"/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3FCF1798-E955-A9A8-7F4E-8C91A7266A13}"/>
              </a:ext>
            </a:extLst>
          </p:cNvPr>
          <p:cNvSpPr/>
          <p:nvPr/>
        </p:nvSpPr>
        <p:spPr>
          <a:xfrm>
            <a:off x="5023892" y="9350402"/>
            <a:ext cx="647700" cy="165100"/>
          </a:xfrm>
          <a:prstGeom prst="roundRect">
            <a:avLst>
              <a:gd name="adj" fmla="val 39744"/>
            </a:avLst>
          </a:prstGeom>
          <a:solidFill>
            <a:srgbClr val="82C55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7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Max 2 days</a:t>
            </a:r>
            <a:endParaRPr lang="ko-KR" altLang="en-US" sz="7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그래픽 3">
            <a:extLst>
              <a:ext uri="{FF2B5EF4-FFF2-40B4-BE49-F238E27FC236}">
                <a16:creationId xmlns:a16="http://schemas.microsoft.com/office/drawing/2014/main" id="{0FCBF113-AE59-50F6-1DE2-9003A77419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32661" y="506288"/>
            <a:ext cx="949089" cy="270000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C1721F9D-357C-8462-D0FD-4B7B60B76C65}"/>
              </a:ext>
            </a:extLst>
          </p:cNvPr>
          <p:cNvSpPr txBox="1"/>
          <p:nvPr/>
        </p:nvSpPr>
        <p:spPr>
          <a:xfrm>
            <a:off x="911542" y="770113"/>
            <a:ext cx="4017241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8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Surface Plasmon Resonance (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SPR) &amp; </a:t>
            </a:r>
          </a:p>
          <a:p>
            <a:r>
              <a:rPr lang="en-US" altLang="ko-KR" sz="18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Biolayer Interferometry (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BLI)  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9840501-C3C1-94CF-63A6-5861C2D68D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4872" y="912112"/>
            <a:ext cx="269622" cy="270001"/>
          </a:xfrm>
          <a:prstGeom prst="rect">
            <a:avLst/>
          </a:prstGeom>
        </p:spPr>
      </p:pic>
      <p:sp>
        <p:nvSpPr>
          <p:cNvPr id="149" name="object 4">
            <a:extLst>
              <a:ext uri="{FF2B5EF4-FFF2-40B4-BE49-F238E27FC236}">
                <a16:creationId xmlns:a16="http://schemas.microsoft.com/office/drawing/2014/main" id="{45C2851A-198C-578D-C4A9-F25D8EF7AC05}"/>
              </a:ext>
            </a:extLst>
          </p:cNvPr>
          <p:cNvSpPr txBox="1"/>
          <p:nvPr/>
        </p:nvSpPr>
        <p:spPr>
          <a:xfrm>
            <a:off x="916884" y="5233550"/>
            <a:ext cx="405306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Hybridoma</a:t>
            </a:r>
            <a:r>
              <a:rPr lang="ko-KR" altLang="en-US" dirty="0">
                <a:solidFill>
                  <a:srgbClr val="005B68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ko-KR" kern="12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Sequencing</a:t>
            </a:r>
            <a:endParaRPr lang="en-US" altLang="ko-KR" dirty="0">
              <a:solidFill>
                <a:srgbClr val="005B6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8B5AC100-D349-1337-A1AC-2748AA588D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748" y="5237050"/>
            <a:ext cx="269622" cy="270001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A95BE485-0C21-B7AE-21BE-DD14696F5E4B}"/>
              </a:ext>
            </a:extLst>
          </p:cNvPr>
          <p:cNvSpPr/>
          <p:nvPr/>
        </p:nvSpPr>
        <p:spPr>
          <a:xfrm>
            <a:off x="553123" y="8359950"/>
            <a:ext cx="1915366" cy="904241"/>
          </a:xfrm>
          <a:prstGeom prst="rect">
            <a:avLst/>
          </a:prstGeom>
          <a:noFill/>
          <a:ln w="6350">
            <a:solidFill>
              <a:srgbClr val="BDD96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9CA47684-F9AA-D31A-45D7-EAC6500B09CF}"/>
              </a:ext>
            </a:extLst>
          </p:cNvPr>
          <p:cNvSpPr txBox="1"/>
          <p:nvPr/>
        </p:nvSpPr>
        <p:spPr>
          <a:xfrm>
            <a:off x="554063" y="8101345"/>
            <a:ext cx="1075851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marR="0" lvl="0" indent="0" algn="l" defTabSz="997702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257287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Procedure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257287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Tahoma" panose="020B0604030504040204" pitchFamily="34" charset="0"/>
            </a:endParaRPr>
          </a:p>
        </p:txBody>
      </p:sp>
      <p:sp>
        <p:nvSpPr>
          <p:cNvPr id="132" name="object 6">
            <a:extLst>
              <a:ext uri="{FF2B5EF4-FFF2-40B4-BE49-F238E27FC236}">
                <a16:creationId xmlns:a16="http://schemas.microsoft.com/office/drawing/2014/main" id="{BDA3203F-CA07-FAE0-DEEA-B195DB169A0C}"/>
              </a:ext>
            </a:extLst>
          </p:cNvPr>
          <p:cNvSpPr txBox="1"/>
          <p:nvPr/>
        </p:nvSpPr>
        <p:spPr>
          <a:xfrm>
            <a:off x="559981" y="6078613"/>
            <a:ext cx="1876915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000" dirty="0">
                <a:solidFill>
                  <a:srgbClr val="25728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Features</a:t>
            </a:r>
            <a:endParaRPr lang="ko-KR" altLang="en-US" sz="10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709FD322-E363-982D-5D55-F9067C95B5DD}"/>
              </a:ext>
            </a:extLst>
          </p:cNvPr>
          <p:cNvGrpSpPr/>
          <p:nvPr/>
        </p:nvGrpSpPr>
        <p:grpSpPr>
          <a:xfrm>
            <a:off x="555726" y="6363817"/>
            <a:ext cx="2780872" cy="478542"/>
            <a:chOff x="3534053" y="6135884"/>
            <a:chExt cx="2779116" cy="478542"/>
          </a:xfrm>
        </p:grpSpPr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FA8B8E22-7650-4A31-0885-5217EA3E904F}"/>
                </a:ext>
              </a:extLst>
            </p:cNvPr>
            <p:cNvSpPr/>
            <p:nvPr/>
          </p:nvSpPr>
          <p:spPr>
            <a:xfrm>
              <a:off x="4138506" y="6135884"/>
              <a:ext cx="2174663" cy="478542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2000">
                  <a:schemeClr val="bg1"/>
                </a:gs>
              </a:gsLst>
              <a:lin ang="5400000" scaled="0"/>
            </a:gradFill>
            <a:ln w="6350" cap="flat" cmpd="sng" algn="ctr">
              <a:solidFill>
                <a:srgbClr val="82C556"/>
              </a:solidFill>
              <a:prstDash val="solid"/>
            </a:ln>
            <a:effectLst/>
          </p:spPr>
          <p:txBody>
            <a:bodyPr wrap="square" lIns="0" tIns="0" rIns="0" bIns="0" rtlCol="0" anchor="ctr"/>
            <a:lstStyle/>
            <a:p>
              <a:pPr marL="0" marR="0" lvl="0" indent="0" algn="ctr" defTabSz="997702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spc="-70" dirty="0">
                  <a:gradFill>
                    <a:gsLst>
                      <a:gs pos="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+mn-ea"/>
                  <a:cs typeface="Pretendard Medium" panose="02000603000000020004" pitchFamily="50" charset="-127"/>
                </a:rPr>
                <a:t> 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Rapid hybridoma monoclonal antibody sequencing using our diverse range of primers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endParaRP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E3B66A6D-3577-6676-EA81-64428CA3EDAF}"/>
                </a:ext>
              </a:extLst>
            </p:cNvPr>
            <p:cNvSpPr/>
            <p:nvPr/>
          </p:nvSpPr>
          <p:spPr>
            <a:xfrm>
              <a:off x="3534053" y="6135884"/>
              <a:ext cx="601554" cy="478542"/>
            </a:xfrm>
            <a:prstGeom prst="rect">
              <a:avLst/>
            </a:prstGeom>
            <a:solidFill>
              <a:srgbClr val="82C556"/>
            </a:solidFill>
            <a:ln w="6350">
              <a:solidFill>
                <a:srgbClr val="91B061"/>
              </a:solidFill>
            </a:ln>
          </p:spPr>
          <p:txBody>
            <a:bodyPr wrap="square" lIns="0" tIns="0" rIns="0" bIns="0" anchor="ctr">
              <a:noAutofit/>
            </a:bodyPr>
            <a:lstStyle/>
            <a:p>
              <a:pPr algn="ctr"/>
              <a:r>
                <a:rPr lang="en-US" altLang="ko-KR" sz="8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Rapid sequence</a:t>
              </a:r>
            </a:p>
            <a:p>
              <a:pPr algn="ctr"/>
              <a:r>
                <a:rPr lang="en-US" altLang="ko-KR" sz="80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obtaining </a:t>
              </a:r>
              <a:endParaRPr lang="ko-KR" altLang="en-US" sz="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DC6E9E41-B378-8306-0B8D-95473FEAEC5F}"/>
              </a:ext>
            </a:extLst>
          </p:cNvPr>
          <p:cNvGrpSpPr/>
          <p:nvPr/>
        </p:nvGrpSpPr>
        <p:grpSpPr>
          <a:xfrm>
            <a:off x="555725" y="6906811"/>
            <a:ext cx="2774295" cy="478542"/>
            <a:chOff x="3534052" y="6786859"/>
            <a:chExt cx="2772543" cy="478542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CE0C1568-DC2C-C68A-6782-88BC7D2689AF}"/>
                </a:ext>
              </a:extLst>
            </p:cNvPr>
            <p:cNvSpPr/>
            <p:nvPr/>
          </p:nvSpPr>
          <p:spPr>
            <a:xfrm>
              <a:off x="4138506" y="6786859"/>
              <a:ext cx="2168089" cy="478542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2000">
                  <a:schemeClr val="bg1"/>
                </a:gs>
              </a:gsLst>
              <a:lin ang="5400000" scaled="0"/>
            </a:gradFill>
            <a:ln w="6350" cap="flat" cmpd="sng" algn="ctr">
              <a:solidFill>
                <a:srgbClr val="82C556"/>
              </a:solidFill>
              <a:prstDash val="solid"/>
            </a:ln>
            <a:effectLst/>
          </p:spPr>
          <p:txBody>
            <a:bodyPr wrap="none" lIns="0" tIns="0" rIns="0" bIns="0" rtlCol="0" anchor="ctr"/>
            <a:lstStyle/>
            <a:p>
              <a:pPr algn="ctr"/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Switch to various isotype Fc including </a:t>
              </a:r>
            </a:p>
            <a:p>
              <a:pPr algn="ctr"/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human, mouse</a:t>
              </a:r>
              <a:endParaRPr lang="ko-KR" altLang="en-US" sz="800" dirty="0"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E022F49B-46BB-62F3-D4B2-A465DC0772E8}"/>
                </a:ext>
              </a:extLst>
            </p:cNvPr>
            <p:cNvSpPr/>
            <p:nvPr/>
          </p:nvSpPr>
          <p:spPr>
            <a:xfrm>
              <a:off x="3534052" y="6786859"/>
              <a:ext cx="601554" cy="478542"/>
            </a:xfrm>
            <a:prstGeom prst="rect">
              <a:avLst/>
            </a:prstGeom>
            <a:solidFill>
              <a:srgbClr val="82C556"/>
            </a:solidFill>
            <a:ln w="6350">
              <a:solidFill>
                <a:srgbClr val="91B061"/>
              </a:solidFill>
            </a:ln>
          </p:spPr>
          <p:txBody>
            <a:bodyPr wrap="square" lIns="0" tIns="0" rIns="0" bIns="0" anchor="ctr">
              <a:noAutofit/>
            </a:bodyPr>
            <a:lstStyle/>
            <a:p>
              <a:pPr algn="ctr"/>
              <a:r>
                <a:rPr lang="en-US" altLang="ko-KR" sz="80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Fc </a:t>
              </a:r>
            </a:p>
            <a:p>
              <a:pPr algn="ctr"/>
              <a:r>
                <a:rPr lang="en-US" altLang="ko-KR" sz="80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switching</a:t>
              </a:r>
              <a:endParaRPr lang="ko-KR" altLang="en-US" sz="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DF9913BE-948C-DBE8-8AC7-9601610B1D15}"/>
              </a:ext>
            </a:extLst>
          </p:cNvPr>
          <p:cNvGrpSpPr/>
          <p:nvPr/>
        </p:nvGrpSpPr>
        <p:grpSpPr>
          <a:xfrm>
            <a:off x="555725" y="7450508"/>
            <a:ext cx="2780872" cy="478542"/>
            <a:chOff x="3534052" y="7423546"/>
            <a:chExt cx="2779116" cy="478542"/>
          </a:xfrm>
        </p:grpSpPr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15A023BC-7D39-F5FB-9DC4-D01A4168433F}"/>
                </a:ext>
              </a:extLst>
            </p:cNvPr>
            <p:cNvSpPr/>
            <p:nvPr/>
          </p:nvSpPr>
          <p:spPr>
            <a:xfrm>
              <a:off x="4138505" y="7423546"/>
              <a:ext cx="2174663" cy="478542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2000">
                  <a:schemeClr val="bg1"/>
                </a:gs>
              </a:gsLst>
              <a:lin ang="5400000" scaled="0"/>
            </a:gradFill>
            <a:ln w="6350" cap="flat" cmpd="sng" algn="ctr">
              <a:solidFill>
                <a:srgbClr val="82C556"/>
              </a:solidFill>
              <a:prstDash val="solid"/>
            </a:ln>
            <a:effectLst/>
          </p:spPr>
          <p:txBody>
            <a:bodyPr wrap="square" lIns="0" tIns="0" rIns="0" bIns="0" rtlCol="0" anchor="ctr"/>
            <a:lstStyle/>
            <a:p>
              <a:pPr marL="87313" defTabSz="620534">
                <a:lnSpc>
                  <a:spcPts val="1400"/>
                </a:lnSpc>
              </a:pPr>
              <a:endParaRPr lang="ko-KR" altLang="en-US" sz="800" spc="-70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+mn-ea"/>
              </a:endParaRPr>
            </a:p>
          </p:txBody>
        </p:sp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44A58DE0-7661-4BE4-4BAD-6AE7DB9D986D}"/>
                </a:ext>
              </a:extLst>
            </p:cNvPr>
            <p:cNvSpPr/>
            <p:nvPr/>
          </p:nvSpPr>
          <p:spPr>
            <a:xfrm>
              <a:off x="3534052" y="7423546"/>
              <a:ext cx="601554" cy="478542"/>
            </a:xfrm>
            <a:prstGeom prst="rect">
              <a:avLst/>
            </a:prstGeom>
            <a:solidFill>
              <a:srgbClr val="82C556"/>
            </a:solidFill>
            <a:ln w="6350">
              <a:solidFill>
                <a:srgbClr val="91B061"/>
              </a:solidFill>
            </a:ln>
          </p:spPr>
          <p:txBody>
            <a:bodyPr wrap="square" lIns="0" tIns="0" rIns="0" bIns="0" anchor="ctr">
              <a:noAutofit/>
            </a:bodyPr>
            <a:lstStyle/>
            <a:p>
              <a:pPr algn="ctr"/>
              <a:r>
                <a:rPr lang="en-US" altLang="ko-KR" sz="8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Rapid antibody production</a:t>
              </a:r>
              <a:endParaRPr lang="ko-KR" altLang="en-US" sz="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AC9E2EC2-4C6A-2753-EE4D-9C88253F277B}"/>
                </a:ext>
              </a:extLst>
            </p:cNvPr>
            <p:cNvSpPr txBox="1"/>
            <p:nvPr/>
          </p:nvSpPr>
          <p:spPr>
            <a:xfrm>
              <a:off x="4193693" y="7539707"/>
              <a:ext cx="2064287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Rapid antibody production using our proprietary expression system</a:t>
              </a:r>
              <a:endParaRPr lang="ko-KR" altLang="en-US" sz="800" dirty="0"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2AA7A4B-81DB-FC4F-AA66-8FDAECAB76DF}"/>
              </a:ext>
            </a:extLst>
          </p:cNvPr>
          <p:cNvGrpSpPr/>
          <p:nvPr/>
        </p:nvGrpSpPr>
        <p:grpSpPr>
          <a:xfrm>
            <a:off x="3536873" y="6363817"/>
            <a:ext cx="2779788" cy="1565370"/>
            <a:chOff x="3536873" y="6363817"/>
            <a:chExt cx="2779788" cy="1565370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8796BBFA-EAA0-9CF9-113B-5933DFEAEE05}"/>
                </a:ext>
              </a:extLst>
            </p:cNvPr>
            <p:cNvSpPr txBox="1"/>
            <p:nvPr/>
          </p:nvSpPr>
          <p:spPr>
            <a:xfrm>
              <a:off x="3586357" y="6527929"/>
              <a:ext cx="828024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ko-KR" sz="900" dirty="0">
                  <a:solidFill>
                    <a:srgbClr val="B3D668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Uniform Production</a:t>
              </a:r>
              <a:endParaRPr lang="ko-KR" altLang="en-US" sz="900" dirty="0">
                <a:solidFill>
                  <a:srgbClr val="B3D668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DF97EBF-C602-9145-E38B-49EF198B3977}"/>
                </a:ext>
              </a:extLst>
            </p:cNvPr>
            <p:cNvSpPr txBox="1"/>
            <p:nvPr/>
          </p:nvSpPr>
          <p:spPr>
            <a:xfrm>
              <a:off x="3610365" y="7009277"/>
              <a:ext cx="780009" cy="615553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Uniform production of desired antibody from </a:t>
              </a:r>
              <a:r>
                <a:rPr lang="en-US" altLang="ko-KR" sz="800" i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 vivo</a:t>
              </a:r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studies</a:t>
              </a:r>
              <a:endParaRPr lang="ko-KR" altLang="en-US" sz="800" dirty="0"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C3FC3A6-90BB-661B-6BF6-17CEBD4387D1}"/>
                </a:ext>
              </a:extLst>
            </p:cNvPr>
            <p:cNvSpPr txBox="1"/>
            <p:nvPr/>
          </p:nvSpPr>
          <p:spPr>
            <a:xfrm>
              <a:off x="4497811" y="6472409"/>
              <a:ext cx="828023" cy="409430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ko-KR" sz="900" dirty="0">
                  <a:solidFill>
                    <a:srgbClr val="81C8D8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Cell</a:t>
              </a:r>
            </a:p>
            <a:p>
              <a:pPr algn="ctr"/>
              <a:r>
                <a:rPr lang="en-US" altLang="ko-KR" sz="900" dirty="0">
                  <a:solidFill>
                    <a:srgbClr val="81C8D8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Maintenance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A93D91AA-D7DA-7806-480F-FBF5F5AE464E}"/>
                </a:ext>
              </a:extLst>
            </p:cNvPr>
            <p:cNvSpPr txBox="1"/>
            <p:nvPr/>
          </p:nvSpPr>
          <p:spPr>
            <a:xfrm>
              <a:off x="4573781" y="7132388"/>
              <a:ext cx="714923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Reduce cell maintenance burden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2F365645-85AF-20B4-3504-F8BF1A2A88D9}"/>
                </a:ext>
              </a:extLst>
            </p:cNvPr>
            <p:cNvSpPr txBox="1"/>
            <p:nvPr/>
          </p:nvSpPr>
          <p:spPr>
            <a:xfrm>
              <a:off x="5528748" y="7132388"/>
              <a:ext cx="648831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ko-KR" sz="8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Switch to fully human antibodies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93845D6-E9CE-76D9-2FD8-8237A780EAC0}"/>
                </a:ext>
              </a:extLst>
            </p:cNvPr>
            <p:cNvSpPr txBox="1"/>
            <p:nvPr/>
          </p:nvSpPr>
          <p:spPr>
            <a:xfrm>
              <a:off x="5565297" y="6590698"/>
              <a:ext cx="594794" cy="1384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900" dirty="0">
                  <a:solidFill>
                    <a:srgbClr val="4EBF9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Backbone</a:t>
              </a:r>
              <a:endParaRPr lang="ko-KR" altLang="en-US" sz="900" dirty="0">
                <a:solidFill>
                  <a:srgbClr val="4EBF9B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8" name="육각형 87">
              <a:extLst>
                <a:ext uri="{FF2B5EF4-FFF2-40B4-BE49-F238E27FC236}">
                  <a16:creationId xmlns:a16="http://schemas.microsoft.com/office/drawing/2014/main" id="{681EA96D-F8C9-EA8F-5AA1-5BA6EF4FAB6C}"/>
                </a:ext>
              </a:extLst>
            </p:cNvPr>
            <p:cNvSpPr/>
            <p:nvPr/>
          </p:nvSpPr>
          <p:spPr>
            <a:xfrm>
              <a:off x="4467746" y="6366787"/>
              <a:ext cx="926994" cy="1562400"/>
            </a:xfrm>
            <a:prstGeom prst="hexagon">
              <a:avLst>
                <a:gd name="adj" fmla="val 7727"/>
                <a:gd name="vf" fmla="val 115470"/>
              </a:avLst>
            </a:prstGeom>
            <a:noFill/>
            <a:ln w="19050">
              <a:solidFill>
                <a:srgbClr val="81C8D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육각형 88">
              <a:extLst>
                <a:ext uri="{FF2B5EF4-FFF2-40B4-BE49-F238E27FC236}">
                  <a16:creationId xmlns:a16="http://schemas.microsoft.com/office/drawing/2014/main" id="{185446EE-07F4-986E-0B97-4CA7718B0E9D}"/>
                </a:ext>
              </a:extLst>
            </p:cNvPr>
            <p:cNvSpPr/>
            <p:nvPr/>
          </p:nvSpPr>
          <p:spPr>
            <a:xfrm>
              <a:off x="3536873" y="6363817"/>
              <a:ext cx="926994" cy="1562400"/>
            </a:xfrm>
            <a:prstGeom prst="hexagon">
              <a:avLst>
                <a:gd name="adj" fmla="val 7727"/>
                <a:gd name="vf" fmla="val 115470"/>
              </a:avLst>
            </a:prstGeom>
            <a:noFill/>
            <a:ln w="19050">
              <a:solidFill>
                <a:srgbClr val="B3D66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육각형 89">
              <a:extLst>
                <a:ext uri="{FF2B5EF4-FFF2-40B4-BE49-F238E27FC236}">
                  <a16:creationId xmlns:a16="http://schemas.microsoft.com/office/drawing/2014/main" id="{29B0E730-D402-7DA0-ED2C-B45A93EF9117}"/>
                </a:ext>
              </a:extLst>
            </p:cNvPr>
            <p:cNvSpPr/>
            <p:nvPr/>
          </p:nvSpPr>
          <p:spPr>
            <a:xfrm>
              <a:off x="5389667" y="6366787"/>
              <a:ext cx="926994" cy="1562400"/>
            </a:xfrm>
            <a:prstGeom prst="hexagon">
              <a:avLst>
                <a:gd name="adj" fmla="val 7727"/>
                <a:gd name="vf" fmla="val 115470"/>
              </a:avLst>
            </a:prstGeom>
            <a:noFill/>
            <a:ln w="19050">
              <a:solidFill>
                <a:srgbClr val="4EBF9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96" name="표 6">
            <a:extLst>
              <a:ext uri="{FF2B5EF4-FFF2-40B4-BE49-F238E27FC236}">
                <a16:creationId xmlns:a16="http://schemas.microsoft.com/office/drawing/2014/main" id="{28E0B25E-994F-D32E-BF7F-79FAAB7D33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530983"/>
              </p:ext>
            </p:extLst>
          </p:nvPr>
        </p:nvGraphicFramePr>
        <p:xfrm>
          <a:off x="2974725" y="8708382"/>
          <a:ext cx="920750" cy="2073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0750">
                  <a:extLst>
                    <a:ext uri="{9D8B030D-6E8A-4147-A177-3AD203B41FA5}">
                      <a16:colId xmlns:a16="http://schemas.microsoft.com/office/drawing/2014/main" val="3141238868"/>
                    </a:ext>
                  </a:extLst>
                </a:gridCol>
              </a:tblGrid>
              <a:tr h="20737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Seeding</a:t>
                      </a:r>
                      <a:endParaRPr lang="ko-KR" altLang="en-US" sz="700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+mn-ea"/>
                        <a:cs typeface="+mn-cs"/>
                      </a:endParaRPr>
                    </a:p>
                  </a:txBody>
                  <a:tcPr marL="56698" marR="56698" marT="28349" marB="283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8155694"/>
                  </a:ext>
                </a:extLst>
              </a:tr>
            </a:tbl>
          </a:graphicData>
        </a:graphic>
      </p:graphicFrame>
      <p:sp>
        <p:nvSpPr>
          <p:cNvPr id="97" name="직사각형 96">
            <a:extLst>
              <a:ext uri="{FF2B5EF4-FFF2-40B4-BE49-F238E27FC236}">
                <a16:creationId xmlns:a16="http://schemas.microsoft.com/office/drawing/2014/main" id="{CE23FD46-729C-47C2-DE97-7236480D0332}"/>
              </a:ext>
            </a:extLst>
          </p:cNvPr>
          <p:cNvSpPr/>
          <p:nvPr/>
        </p:nvSpPr>
        <p:spPr>
          <a:xfrm>
            <a:off x="2859514" y="8359950"/>
            <a:ext cx="1151173" cy="904241"/>
          </a:xfrm>
          <a:prstGeom prst="rect">
            <a:avLst/>
          </a:prstGeom>
          <a:noFill/>
          <a:ln w="6350">
            <a:solidFill>
              <a:srgbClr val="BDD96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사각형: 둥근 모서리 97">
            <a:extLst>
              <a:ext uri="{FF2B5EF4-FFF2-40B4-BE49-F238E27FC236}">
                <a16:creationId xmlns:a16="http://schemas.microsoft.com/office/drawing/2014/main" id="{171669F1-63B2-CCF4-D327-7F6F4B79308D}"/>
              </a:ext>
            </a:extLst>
          </p:cNvPr>
          <p:cNvSpPr/>
          <p:nvPr/>
        </p:nvSpPr>
        <p:spPr>
          <a:xfrm>
            <a:off x="3111250" y="9350402"/>
            <a:ext cx="647700" cy="165100"/>
          </a:xfrm>
          <a:prstGeom prst="roundRect">
            <a:avLst>
              <a:gd name="adj" fmla="val 39744"/>
            </a:avLst>
          </a:prstGeom>
          <a:solidFill>
            <a:srgbClr val="82C55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day</a:t>
            </a:r>
            <a:endParaRPr lang="ko-KR" altLang="en-US" sz="7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2" name="object 6">
            <a:extLst>
              <a:ext uri="{FF2B5EF4-FFF2-40B4-BE49-F238E27FC236}">
                <a16:creationId xmlns:a16="http://schemas.microsoft.com/office/drawing/2014/main" id="{EF77FD9A-FDBC-0E2D-E444-E38C96511EF7}"/>
              </a:ext>
            </a:extLst>
          </p:cNvPr>
          <p:cNvSpPr txBox="1"/>
          <p:nvPr/>
        </p:nvSpPr>
        <p:spPr>
          <a:xfrm>
            <a:off x="3539985" y="3464453"/>
            <a:ext cx="656222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marR="0" lvl="0" indent="0" algn="l" defTabSz="997702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257287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Procedure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Tahoma" panose="020B0604030504040204" pitchFamily="34" charset="0"/>
            </a:endParaRPr>
          </a:p>
        </p:txBody>
      </p:sp>
      <p:sp>
        <p:nvSpPr>
          <p:cNvPr id="155" name="사각형: 둥근 모서리 154">
            <a:extLst>
              <a:ext uri="{FF2B5EF4-FFF2-40B4-BE49-F238E27FC236}">
                <a16:creationId xmlns:a16="http://schemas.microsoft.com/office/drawing/2014/main" id="{CB1EAD68-9F7B-3141-6F79-5E0D3D7CC7AA}"/>
              </a:ext>
            </a:extLst>
          </p:cNvPr>
          <p:cNvSpPr/>
          <p:nvPr/>
        </p:nvSpPr>
        <p:spPr>
          <a:xfrm>
            <a:off x="3536952" y="3691748"/>
            <a:ext cx="2776177" cy="772243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BDD96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6A97AD8A-F31A-8BD1-485D-886DFF034112}"/>
              </a:ext>
            </a:extLst>
          </p:cNvPr>
          <p:cNvSpPr/>
          <p:nvPr/>
        </p:nvSpPr>
        <p:spPr>
          <a:xfrm>
            <a:off x="4772595" y="3909254"/>
            <a:ext cx="232609" cy="314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4" name="그림 63">
            <a:extLst>
              <a:ext uri="{FF2B5EF4-FFF2-40B4-BE49-F238E27FC236}">
                <a16:creationId xmlns:a16="http://schemas.microsoft.com/office/drawing/2014/main" id="{CC061CC4-AA2E-7BE4-3F06-A57FE004A83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4367" t="22656" r="55768" b="48603"/>
          <a:stretch/>
        </p:blipFill>
        <p:spPr>
          <a:xfrm>
            <a:off x="4359034" y="3722902"/>
            <a:ext cx="296949" cy="2715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ED500A-6AE1-194A-1D25-FF02F6DC6ED4}"/>
              </a:ext>
            </a:extLst>
          </p:cNvPr>
          <p:cNvSpPr txBox="1"/>
          <p:nvPr/>
        </p:nvSpPr>
        <p:spPr>
          <a:xfrm>
            <a:off x="4290243" y="4046158"/>
            <a:ext cx="490387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600" dirty="0">
                <a:solidFill>
                  <a:srgbClr val="25728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Method Establishment</a:t>
            </a:r>
            <a:endParaRPr lang="ko-KR" altLang="en-US" sz="6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D3A05FFC-2519-33C8-07E2-AFCA514EBF7E}"/>
              </a:ext>
            </a:extLst>
          </p:cNvPr>
          <p:cNvGrpSpPr/>
          <p:nvPr/>
        </p:nvGrpSpPr>
        <p:grpSpPr>
          <a:xfrm>
            <a:off x="4368879" y="4283626"/>
            <a:ext cx="330201" cy="117450"/>
            <a:chOff x="4288301" y="4631989"/>
            <a:chExt cx="330201" cy="117450"/>
          </a:xfrm>
        </p:grpSpPr>
        <p:sp>
          <p:nvSpPr>
            <p:cNvPr id="72" name="사각형: 둥근 모서리 71">
              <a:extLst>
                <a:ext uri="{FF2B5EF4-FFF2-40B4-BE49-F238E27FC236}">
                  <a16:creationId xmlns:a16="http://schemas.microsoft.com/office/drawing/2014/main" id="{A2D8B100-37EB-086A-9BE9-87424BD9B5AA}"/>
                </a:ext>
              </a:extLst>
            </p:cNvPr>
            <p:cNvSpPr/>
            <p:nvPr/>
          </p:nvSpPr>
          <p:spPr>
            <a:xfrm>
              <a:off x="4288301" y="4631989"/>
              <a:ext cx="330201" cy="117450"/>
            </a:xfrm>
            <a:prstGeom prst="roundRect">
              <a:avLst>
                <a:gd name="adj" fmla="val 39744"/>
              </a:avLst>
            </a:prstGeom>
            <a:solidFill>
              <a:srgbClr val="82C55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500" b="1" dirty="0">
                  <a:latin typeface="+mn-ea"/>
                </a:rPr>
                <a:t> </a:t>
              </a:r>
              <a:endParaRPr lang="ko-KR" altLang="en-US" sz="500" dirty="0">
                <a:latin typeface="+mn-ea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3F668A0A-D559-CB39-BC84-36582E869CF9}"/>
                </a:ext>
              </a:extLst>
            </p:cNvPr>
            <p:cNvSpPr txBox="1"/>
            <p:nvPr/>
          </p:nvSpPr>
          <p:spPr>
            <a:xfrm>
              <a:off x="4351610" y="4652242"/>
              <a:ext cx="203582" cy="76944"/>
            </a:xfrm>
            <a:prstGeom prst="rect">
              <a:avLst/>
            </a:prstGeom>
            <a:solidFill>
              <a:srgbClr val="82C456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5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 week</a:t>
              </a:r>
              <a:endParaRPr lang="ko-KR" altLang="en-US" sz="5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937494B5-6CF1-BF13-68BC-085AFB4624EB}"/>
              </a:ext>
            </a:extLst>
          </p:cNvPr>
          <p:cNvSpPr txBox="1"/>
          <p:nvPr/>
        </p:nvSpPr>
        <p:spPr>
          <a:xfrm>
            <a:off x="5090008" y="4047340"/>
            <a:ext cx="36000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600" dirty="0">
                <a:solidFill>
                  <a:srgbClr val="25728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Sample Analysis</a:t>
            </a:r>
            <a:endParaRPr lang="ko-KR" altLang="en-US" sz="6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CFDFFAF7-D8BF-020B-D65B-D5A5E73C2716}"/>
              </a:ext>
            </a:extLst>
          </p:cNvPr>
          <p:cNvGrpSpPr/>
          <p:nvPr/>
        </p:nvGrpSpPr>
        <p:grpSpPr>
          <a:xfrm>
            <a:off x="5121305" y="4276840"/>
            <a:ext cx="330201" cy="117450"/>
            <a:chOff x="5086423" y="4636421"/>
            <a:chExt cx="330201" cy="117450"/>
          </a:xfrm>
        </p:grpSpPr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E9AB60AA-2BFB-05BD-E9C1-FEB8CD12480C}"/>
                </a:ext>
              </a:extLst>
            </p:cNvPr>
            <p:cNvSpPr/>
            <p:nvPr/>
          </p:nvSpPr>
          <p:spPr>
            <a:xfrm>
              <a:off x="5086423" y="4636421"/>
              <a:ext cx="330201" cy="117450"/>
            </a:xfrm>
            <a:prstGeom prst="roundRect">
              <a:avLst>
                <a:gd name="adj" fmla="val 39744"/>
              </a:avLst>
            </a:prstGeom>
            <a:solidFill>
              <a:srgbClr val="82C55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500" b="1" dirty="0">
                  <a:latin typeface="+mn-ea"/>
                </a:rPr>
                <a:t> </a:t>
              </a:r>
              <a:endParaRPr lang="ko-KR" altLang="en-US" sz="500" dirty="0">
                <a:latin typeface="+mn-ea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368D12C7-EC38-A91C-4444-63BD36FEA701}"/>
                </a:ext>
              </a:extLst>
            </p:cNvPr>
            <p:cNvSpPr txBox="1"/>
            <p:nvPr/>
          </p:nvSpPr>
          <p:spPr>
            <a:xfrm>
              <a:off x="5168385" y="4652698"/>
              <a:ext cx="185948" cy="76944"/>
            </a:xfrm>
            <a:prstGeom prst="rect">
              <a:avLst/>
            </a:prstGeom>
            <a:solidFill>
              <a:srgbClr val="82C456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5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 days</a:t>
              </a:r>
              <a:endParaRPr lang="ko-KR" altLang="en-US" sz="5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53" name="그림 52">
            <a:extLst>
              <a:ext uri="{FF2B5EF4-FFF2-40B4-BE49-F238E27FC236}">
                <a16:creationId xmlns:a16="http://schemas.microsoft.com/office/drawing/2014/main" id="{965213EC-F8E5-7E9E-83E7-14881A1DBA7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6409" t="19462" r="34876" b="48022"/>
          <a:stretch/>
        </p:blipFill>
        <p:spPr>
          <a:xfrm>
            <a:off x="5098911" y="3711314"/>
            <a:ext cx="262329" cy="3072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51CBA4B-9321-1983-A0D0-824B92129242}"/>
              </a:ext>
            </a:extLst>
          </p:cNvPr>
          <p:cNvSpPr txBox="1"/>
          <p:nvPr/>
        </p:nvSpPr>
        <p:spPr>
          <a:xfrm>
            <a:off x="3645887" y="4001174"/>
            <a:ext cx="360000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 anchor="ctr">
            <a:spAutoFit/>
          </a:bodyPr>
          <a:lstStyle/>
          <a:p>
            <a:pPr algn="ctr">
              <a:spcBef>
                <a:spcPts val="500"/>
              </a:spcBef>
              <a:buClr>
                <a:srgbClr val="82C456"/>
              </a:buClr>
            </a:pPr>
            <a:r>
              <a:rPr lang="en-US" altLang="ko-KR" sz="600" dirty="0">
                <a:solidFill>
                  <a:srgbClr val="25728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Sample Receipt</a:t>
            </a:r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0175C5DD-2985-9022-0C80-44BF37DB9B34}"/>
              </a:ext>
            </a:extLst>
          </p:cNvPr>
          <p:cNvGrpSpPr/>
          <p:nvPr/>
        </p:nvGrpSpPr>
        <p:grpSpPr>
          <a:xfrm>
            <a:off x="3671074" y="4286318"/>
            <a:ext cx="330201" cy="117450"/>
            <a:chOff x="3772840" y="4632380"/>
            <a:chExt cx="330201" cy="117450"/>
          </a:xfrm>
        </p:grpSpPr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BEFDE3AC-A765-429B-4E7A-5C4B3151F31C}"/>
                </a:ext>
              </a:extLst>
            </p:cNvPr>
            <p:cNvSpPr/>
            <p:nvPr/>
          </p:nvSpPr>
          <p:spPr>
            <a:xfrm>
              <a:off x="3772840" y="4632380"/>
              <a:ext cx="330201" cy="117450"/>
            </a:xfrm>
            <a:prstGeom prst="roundRect">
              <a:avLst>
                <a:gd name="adj" fmla="val 39744"/>
              </a:avLst>
            </a:prstGeom>
            <a:solidFill>
              <a:srgbClr val="82C55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500" b="1" dirty="0">
                  <a:latin typeface="+mn-ea"/>
                </a:rPr>
                <a:t> </a:t>
              </a:r>
              <a:endParaRPr lang="ko-KR" altLang="en-US" sz="500" dirty="0">
                <a:latin typeface="+mn-ea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3781BB2-C092-B38D-0613-8AF5D2485D75}"/>
                </a:ext>
              </a:extLst>
            </p:cNvPr>
            <p:cNvSpPr txBox="1"/>
            <p:nvPr/>
          </p:nvSpPr>
          <p:spPr>
            <a:xfrm>
              <a:off x="3836149" y="4652633"/>
              <a:ext cx="203582" cy="76944"/>
            </a:xfrm>
            <a:prstGeom prst="rect">
              <a:avLst/>
            </a:prstGeom>
            <a:solidFill>
              <a:srgbClr val="82C456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5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 week</a:t>
              </a:r>
              <a:endParaRPr lang="ko-KR" altLang="en-US" sz="5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99" name="그림 98">
            <a:extLst>
              <a:ext uri="{FF2B5EF4-FFF2-40B4-BE49-F238E27FC236}">
                <a16:creationId xmlns:a16="http://schemas.microsoft.com/office/drawing/2014/main" id="{5758E4E2-031F-9D18-15D5-A1413208B47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411" t="18481" r="79431" b="48152"/>
          <a:stretch/>
        </p:blipFill>
        <p:spPr>
          <a:xfrm>
            <a:off x="3693357" y="3718535"/>
            <a:ext cx="275647" cy="315256"/>
          </a:xfrm>
          <a:prstGeom prst="rect">
            <a:avLst/>
          </a:prstGeom>
        </p:spPr>
      </p:pic>
      <p:pic>
        <p:nvPicPr>
          <p:cNvPr id="65" name="그림 64">
            <a:extLst>
              <a:ext uri="{FF2B5EF4-FFF2-40B4-BE49-F238E27FC236}">
                <a16:creationId xmlns:a16="http://schemas.microsoft.com/office/drawing/2014/main" id="{8FEAE5A0-7568-59AD-D8F9-18E1B923E0C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80231" t="20776" r="12573" b="49156"/>
          <a:stretch/>
        </p:blipFill>
        <p:spPr>
          <a:xfrm>
            <a:off x="5892936" y="3758337"/>
            <a:ext cx="216582" cy="284086"/>
          </a:xfrm>
          <a:prstGeom prst="rect">
            <a:avLst/>
          </a:prstGeom>
        </p:spPr>
      </p:pic>
      <p:grpSp>
        <p:nvGrpSpPr>
          <p:cNvPr id="79" name="그룹 78">
            <a:extLst>
              <a:ext uri="{FF2B5EF4-FFF2-40B4-BE49-F238E27FC236}">
                <a16:creationId xmlns:a16="http://schemas.microsoft.com/office/drawing/2014/main" id="{903CF93B-6481-D94C-F5F4-B3F8B47F3133}"/>
              </a:ext>
            </a:extLst>
          </p:cNvPr>
          <p:cNvGrpSpPr/>
          <p:nvPr/>
        </p:nvGrpSpPr>
        <p:grpSpPr>
          <a:xfrm>
            <a:off x="5862694" y="4272864"/>
            <a:ext cx="330201" cy="117450"/>
            <a:chOff x="5790124" y="4636421"/>
            <a:chExt cx="330201" cy="117450"/>
          </a:xfrm>
        </p:grpSpPr>
        <p:sp>
          <p:nvSpPr>
            <p:cNvPr id="75" name="사각형: 둥근 모서리 74">
              <a:extLst>
                <a:ext uri="{FF2B5EF4-FFF2-40B4-BE49-F238E27FC236}">
                  <a16:creationId xmlns:a16="http://schemas.microsoft.com/office/drawing/2014/main" id="{D0740C01-5FC2-49EE-D832-91AA2A6F83D6}"/>
                </a:ext>
              </a:extLst>
            </p:cNvPr>
            <p:cNvSpPr/>
            <p:nvPr/>
          </p:nvSpPr>
          <p:spPr>
            <a:xfrm>
              <a:off x="5790124" y="4636421"/>
              <a:ext cx="330201" cy="117450"/>
            </a:xfrm>
            <a:prstGeom prst="roundRect">
              <a:avLst>
                <a:gd name="adj" fmla="val 39744"/>
              </a:avLst>
            </a:prstGeom>
            <a:solidFill>
              <a:srgbClr val="82C55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500" b="1" dirty="0">
                  <a:latin typeface="+mn-ea"/>
                </a:rPr>
                <a:t> </a:t>
              </a:r>
              <a:endParaRPr lang="ko-KR" altLang="en-US" sz="500" dirty="0">
                <a:latin typeface="+mn-ea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E09F0328-583E-73FD-4774-58E1736C0FC4}"/>
                </a:ext>
              </a:extLst>
            </p:cNvPr>
            <p:cNvSpPr txBox="1"/>
            <p:nvPr/>
          </p:nvSpPr>
          <p:spPr>
            <a:xfrm>
              <a:off x="5876677" y="4656674"/>
              <a:ext cx="157094" cy="76944"/>
            </a:xfrm>
            <a:prstGeom prst="rect">
              <a:avLst/>
            </a:prstGeom>
            <a:solidFill>
              <a:srgbClr val="82C456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5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 day</a:t>
              </a:r>
              <a:endParaRPr lang="ko-KR" altLang="en-US" sz="5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2DF720CB-A2A3-DB92-E63D-7E463337CCAB}"/>
              </a:ext>
            </a:extLst>
          </p:cNvPr>
          <p:cNvSpPr txBox="1"/>
          <p:nvPr/>
        </p:nvSpPr>
        <p:spPr>
          <a:xfrm>
            <a:off x="5817666" y="4093808"/>
            <a:ext cx="360000" cy="9233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600" dirty="0">
                <a:solidFill>
                  <a:srgbClr val="25728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Report</a:t>
            </a:r>
            <a:endParaRPr lang="ko-KR" altLang="en-US" sz="6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0" name="화살표: 오른쪽 119">
            <a:extLst>
              <a:ext uri="{FF2B5EF4-FFF2-40B4-BE49-F238E27FC236}">
                <a16:creationId xmlns:a16="http://schemas.microsoft.com/office/drawing/2014/main" id="{7D9C581B-3689-90DD-226E-9E346BAC53AE}"/>
              </a:ext>
            </a:extLst>
          </p:cNvPr>
          <p:cNvSpPr/>
          <p:nvPr/>
        </p:nvSpPr>
        <p:spPr>
          <a:xfrm>
            <a:off x="4086038" y="4065019"/>
            <a:ext cx="165714" cy="155768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" name="화살표: 오른쪽 121">
            <a:extLst>
              <a:ext uri="{FF2B5EF4-FFF2-40B4-BE49-F238E27FC236}">
                <a16:creationId xmlns:a16="http://schemas.microsoft.com/office/drawing/2014/main" id="{9BEB80F7-BF8F-5856-E6F7-0355D65B69F2}"/>
              </a:ext>
            </a:extLst>
          </p:cNvPr>
          <p:cNvSpPr/>
          <p:nvPr/>
        </p:nvSpPr>
        <p:spPr>
          <a:xfrm>
            <a:off x="4828966" y="4065019"/>
            <a:ext cx="165714" cy="155768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3" name="화살표: 오른쪽 122">
            <a:extLst>
              <a:ext uri="{FF2B5EF4-FFF2-40B4-BE49-F238E27FC236}">
                <a16:creationId xmlns:a16="http://schemas.microsoft.com/office/drawing/2014/main" id="{D8B9E657-4345-8E80-BB7C-579C88777835}"/>
              </a:ext>
            </a:extLst>
          </p:cNvPr>
          <p:cNvSpPr/>
          <p:nvPr/>
        </p:nvSpPr>
        <p:spPr>
          <a:xfrm>
            <a:off x="5571894" y="4065019"/>
            <a:ext cx="165714" cy="155768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4" name="사각형: 둥근 모서리 123">
            <a:extLst>
              <a:ext uri="{FF2B5EF4-FFF2-40B4-BE49-F238E27FC236}">
                <a16:creationId xmlns:a16="http://schemas.microsoft.com/office/drawing/2014/main" id="{8FD86D62-1047-4577-37AF-CA4DC7B12FB3}"/>
              </a:ext>
            </a:extLst>
          </p:cNvPr>
          <p:cNvSpPr/>
          <p:nvPr/>
        </p:nvSpPr>
        <p:spPr>
          <a:xfrm>
            <a:off x="549810" y="3685154"/>
            <a:ext cx="2771240" cy="772243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BDD96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944D84E5-58B6-A60C-7FDC-946F72B39F42}"/>
              </a:ext>
            </a:extLst>
          </p:cNvPr>
          <p:cNvSpPr/>
          <p:nvPr/>
        </p:nvSpPr>
        <p:spPr>
          <a:xfrm>
            <a:off x="1154253" y="9359900"/>
            <a:ext cx="647700" cy="165100"/>
          </a:xfrm>
          <a:prstGeom prst="roundRect">
            <a:avLst>
              <a:gd name="adj" fmla="val 39744"/>
            </a:avLst>
          </a:prstGeom>
          <a:solidFill>
            <a:srgbClr val="82C55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7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Max 2 days</a:t>
            </a:r>
            <a:endParaRPr lang="ko-KR" altLang="en-US" sz="7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882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C6F3CBE3-1248-78F2-0319-289F968EC39D}"/>
              </a:ext>
            </a:extLst>
          </p:cNvPr>
          <p:cNvSpPr txBox="1"/>
          <p:nvPr/>
        </p:nvSpPr>
        <p:spPr>
          <a:xfrm>
            <a:off x="559029" y="1423038"/>
            <a:ext cx="574901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97702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5B68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</a:t>
            </a:r>
            <a:r>
              <a:rPr lang="en-US" altLang="ko-KR" sz="10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high-quality sample separation and  precise identification through both qualitative and quantitative analyses.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Tahoma" panose="020B0604030504040204" pitchFamily="34" charset="0"/>
            </a:endParaRPr>
          </a:p>
        </p:txBody>
      </p:sp>
      <p:graphicFrame>
        <p:nvGraphicFramePr>
          <p:cNvPr id="16" name="표 14">
            <a:extLst>
              <a:ext uri="{FF2B5EF4-FFF2-40B4-BE49-F238E27FC236}">
                <a16:creationId xmlns:a16="http://schemas.microsoft.com/office/drawing/2014/main" id="{90FFAB2F-5152-DD1A-9458-B7E101145F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928495"/>
              </p:ext>
            </p:extLst>
          </p:nvPr>
        </p:nvGraphicFramePr>
        <p:xfrm>
          <a:off x="544427" y="2205284"/>
          <a:ext cx="4476244" cy="1721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8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8122">
                  <a:extLst>
                    <a:ext uri="{9D8B030D-6E8A-4147-A177-3AD203B41FA5}">
                      <a16:colId xmlns:a16="http://schemas.microsoft.com/office/drawing/2014/main" val="2097016169"/>
                    </a:ext>
                  </a:extLst>
                </a:gridCol>
              </a:tblGrid>
              <a:tr h="2053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>
                          <a:solidFill>
                            <a:srgbClr val="F8F4FA"/>
                          </a:solidFill>
                          <a:highlight>
                            <a:srgbClr val="82C556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SE-HPLC </a:t>
                      </a:r>
                      <a:r>
                        <a:rPr lang="en-US" altLang="ko-KR" sz="800" b="0" dirty="0">
                          <a:solidFill>
                            <a:schemeClr val="bg1"/>
                          </a:solidFill>
                        </a:rPr>
                        <a:t>analysis</a:t>
                      </a:r>
                      <a:endParaRPr lang="en-US" altLang="ko-KR" sz="8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96745" marR="96745" marT="48235" marB="48235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C55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>
                          <a:solidFill>
                            <a:srgbClr val="F8F4FA"/>
                          </a:solidFill>
                          <a:highlight>
                            <a:srgbClr val="82C556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CEX-HPLC </a:t>
                      </a:r>
                      <a:r>
                        <a:rPr lang="en-US" altLang="ko-KR" sz="800" b="0" dirty="0">
                          <a:solidFill>
                            <a:schemeClr val="bg1"/>
                          </a:solidFill>
                        </a:rPr>
                        <a:t>analysis</a:t>
                      </a:r>
                      <a:endParaRPr lang="en-US" altLang="ko-KR" sz="8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96745" marR="96745" marT="48235" marB="48235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C5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605422"/>
                  </a:ext>
                </a:extLst>
              </a:tr>
              <a:tr h="15035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Quantification, purity</a:t>
                      </a:r>
                    </a:p>
                  </a:txBody>
                  <a:tcPr marL="96745" marR="96745" marT="48235" marB="48235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Charge variant analysis, purity</a:t>
                      </a:r>
                    </a:p>
                  </a:txBody>
                  <a:tcPr marL="96745" marR="96745" marT="48235" marB="48235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337239"/>
                  </a:ext>
                </a:extLst>
              </a:tr>
            </a:tbl>
          </a:graphicData>
        </a:graphic>
      </p:graphicFrame>
      <p:pic>
        <p:nvPicPr>
          <p:cNvPr id="17" name="그림 33">
            <a:extLst>
              <a:ext uri="{FF2B5EF4-FFF2-40B4-BE49-F238E27FC236}">
                <a16:creationId xmlns:a16="http://schemas.microsoft.com/office/drawing/2014/main" id="{1F6460D2-5BB3-C5BE-8B48-01BCE91887CF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657" y="2711514"/>
            <a:ext cx="1812085" cy="12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그림 1">
            <a:extLst>
              <a:ext uri="{FF2B5EF4-FFF2-40B4-BE49-F238E27FC236}">
                <a16:creationId xmlns:a16="http://schemas.microsoft.com/office/drawing/2014/main" id="{42C91544-63A0-7B3F-8A70-01837E769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75" y="2664471"/>
            <a:ext cx="1812085" cy="1154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표 14">
            <a:extLst>
              <a:ext uri="{FF2B5EF4-FFF2-40B4-BE49-F238E27FC236}">
                <a16:creationId xmlns:a16="http://schemas.microsoft.com/office/drawing/2014/main" id="{35450ECD-B1E1-E955-63E1-7C7CA32622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316177"/>
              </p:ext>
            </p:extLst>
          </p:nvPr>
        </p:nvGraphicFramePr>
        <p:xfrm>
          <a:off x="549274" y="7821207"/>
          <a:ext cx="2879726" cy="292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7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2149">
                  <a:extLst>
                    <a:ext uri="{9D8B030D-6E8A-4147-A177-3AD203B41FA5}">
                      <a16:colId xmlns:a16="http://schemas.microsoft.com/office/drawing/2014/main" val="2097016169"/>
                    </a:ext>
                  </a:extLst>
                </a:gridCol>
              </a:tblGrid>
              <a:tr h="29201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u="none" strike="noStrike" kern="1200" dirty="0">
                          <a:solidFill>
                            <a:srgbClr val="FFFFFF"/>
                          </a:solidFill>
                          <a:effectLst/>
                          <a:highlight>
                            <a:srgbClr val="92D050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CE-SDS</a:t>
                      </a:r>
                      <a:endParaRPr lang="en-US" altLang="ko-KR" sz="8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highlight>
                          <a:srgbClr val="92D050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Molecular weight sizing, purity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337239"/>
                  </a:ext>
                </a:extLst>
              </a:tr>
            </a:tbl>
          </a:graphicData>
        </a:graphic>
      </p:graphicFrame>
      <p:pic>
        <p:nvPicPr>
          <p:cNvPr id="21" name="그림 20">
            <a:extLst>
              <a:ext uri="{FF2B5EF4-FFF2-40B4-BE49-F238E27FC236}">
                <a16:creationId xmlns:a16="http://schemas.microsoft.com/office/drawing/2014/main" id="{BF9DCA87-8999-236C-71F5-D35D43C113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53" t="2173" r="906" b="3056"/>
          <a:stretch/>
        </p:blipFill>
        <p:spPr>
          <a:xfrm>
            <a:off x="549275" y="8170676"/>
            <a:ext cx="2771775" cy="1370446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D8D9A235-36B0-D013-4B97-892168A317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29" t="1270" r="366" b="4992"/>
          <a:stretch/>
        </p:blipFill>
        <p:spPr>
          <a:xfrm>
            <a:off x="3536950" y="8216261"/>
            <a:ext cx="2771775" cy="1310099"/>
          </a:xfrm>
          <a:prstGeom prst="rect">
            <a:avLst/>
          </a:prstGeom>
          <a:ln>
            <a:noFill/>
          </a:ln>
        </p:spPr>
      </p:pic>
      <p:sp>
        <p:nvSpPr>
          <p:cNvPr id="26" name="TextBox 28">
            <a:extLst>
              <a:ext uri="{FF2B5EF4-FFF2-40B4-BE49-F238E27FC236}">
                <a16:creationId xmlns:a16="http://schemas.microsoft.com/office/drawing/2014/main" id="{0BCA6B5D-0FE1-8C38-BF53-AA2948355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8300" y="6527071"/>
            <a:ext cx="995363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7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 800 Plus </a:t>
            </a:r>
            <a:endParaRPr lang="ko-KR" altLang="en-US" sz="700" dirty="0"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9B018B8-CDDC-4AEC-E568-ED964DCCAB40}"/>
              </a:ext>
            </a:extLst>
          </p:cNvPr>
          <p:cNvSpPr txBox="1"/>
          <p:nvPr/>
        </p:nvSpPr>
        <p:spPr>
          <a:xfrm>
            <a:off x="544427" y="3962554"/>
            <a:ext cx="4394697" cy="2199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97702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Qualitative/quantitative chromatogram analysis according to analyte peak retention time and area</a:t>
            </a:r>
          </a:p>
          <a:p>
            <a:pPr marL="0" marR="0" lvl="0" indent="0" algn="l" defTabSz="997702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Qualitative: analyte peak retention time, Quantitative: analyte peak height (peak area, integration)</a:t>
            </a:r>
            <a:endParaRPr kumimoji="0" lang="ko-KR" altLang="en-US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FABBABD-D24B-79A4-7EC3-5CFE4D54C73C}"/>
              </a:ext>
            </a:extLst>
          </p:cNvPr>
          <p:cNvSpPr txBox="1"/>
          <p:nvPr/>
        </p:nvSpPr>
        <p:spPr>
          <a:xfrm>
            <a:off x="5329812" y="4166903"/>
            <a:ext cx="894979" cy="15882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 to information on </a:t>
            </a:r>
            <a:r>
              <a:rPr lang="en-US" altLang="ko-KR" sz="5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Thermo</a:t>
            </a:r>
            <a:r>
              <a:rPr lang="en-US" altLang="ko-KR" sz="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Fisher’s official website</a:t>
            </a:r>
            <a:endParaRPr lang="ko-KR" altLang="en-US" sz="5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1D93C64-FDA1-6907-F2E9-6C05C00A7CFD}"/>
              </a:ext>
            </a:extLst>
          </p:cNvPr>
          <p:cNvSpPr txBox="1"/>
          <p:nvPr/>
        </p:nvSpPr>
        <p:spPr>
          <a:xfrm>
            <a:off x="544427" y="6988601"/>
            <a:ext cx="574774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Clr>
                <a:srgbClr val="82C456"/>
              </a:buClr>
              <a:buFont typeface="Arial" panose="020B0604020202020204" pitchFamily="34" charset="0"/>
              <a:buChar char="•"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Protein purity analysis: Quantitative protein purity analysis via SDS-Gel electropheresis</a:t>
            </a:r>
          </a:p>
          <a:p>
            <a:pPr marL="171450" indent="-171450">
              <a:buClr>
                <a:srgbClr val="82C456"/>
              </a:buClr>
              <a:buFont typeface="Arial" panose="020B0604020202020204" pitchFamily="34" charset="0"/>
              <a:buChar char="•"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Glycan analysis: High-speed, high-resolution glycan analysis with automated identification</a:t>
            </a:r>
          </a:p>
          <a:p>
            <a:pPr marL="171450" indent="-171450">
              <a:buClr>
                <a:srgbClr val="82C456"/>
              </a:buClr>
              <a:buFont typeface="Arial" panose="020B0604020202020204" pitchFamily="34" charset="0"/>
              <a:buChar char="•"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Charge heterogeneity analysis: High-speed capillary isoelectric focusing (</a:t>
            </a:r>
            <a:r>
              <a:rPr lang="en-US" altLang="ko-KR" sz="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cIEF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and capillary zone electrophoresis (CZE)</a:t>
            </a:r>
          </a:p>
          <a:p>
            <a:pPr marL="171450" indent="-171450">
              <a:buClr>
                <a:srgbClr val="82C456"/>
              </a:buClr>
              <a:buFont typeface="Arial" panose="020B0604020202020204" pitchFamily="34" charset="0"/>
              <a:buChar char="•"/>
            </a:pP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Peptide/protein attributes analysis: Characterization of peptide- and protein-based biotherapies </a:t>
            </a:r>
          </a:p>
        </p:txBody>
      </p:sp>
      <p:sp>
        <p:nvSpPr>
          <p:cNvPr id="61" name="object 5">
            <a:extLst>
              <a:ext uri="{FF2B5EF4-FFF2-40B4-BE49-F238E27FC236}">
                <a16:creationId xmlns:a16="http://schemas.microsoft.com/office/drawing/2014/main" id="{CA6DFEF5-FDA0-76CF-66AF-399BF6CF8737}"/>
              </a:ext>
            </a:extLst>
          </p:cNvPr>
          <p:cNvSpPr txBox="1"/>
          <p:nvPr/>
        </p:nvSpPr>
        <p:spPr>
          <a:xfrm>
            <a:off x="544427" y="6749985"/>
            <a:ext cx="2303428" cy="1722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1468"/>
              </a:lnSpc>
              <a:defRPr sz="1000" b="1">
                <a:solidFill>
                  <a:srgbClr val="267388"/>
                </a:solidFill>
                <a:latin typeface="Malgun Gothic"/>
                <a:cs typeface="Malgun Gothic"/>
              </a:defRPr>
            </a:lvl1pPr>
          </a:lstStyle>
          <a:p>
            <a:r>
              <a:rPr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Features</a:t>
            </a:r>
          </a:p>
        </p:txBody>
      </p:sp>
      <p:graphicFrame>
        <p:nvGraphicFramePr>
          <p:cNvPr id="63" name="표 62">
            <a:extLst>
              <a:ext uri="{FF2B5EF4-FFF2-40B4-BE49-F238E27FC236}">
                <a16:creationId xmlns:a16="http://schemas.microsoft.com/office/drawing/2014/main" id="{894C8F1D-56D5-F59B-A1B1-CA7E8732E4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860020"/>
              </p:ext>
            </p:extLst>
          </p:nvPr>
        </p:nvGraphicFramePr>
        <p:xfrm>
          <a:off x="544427" y="5623130"/>
          <a:ext cx="2771775" cy="10181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723">
                  <a:extLst>
                    <a:ext uri="{9D8B030D-6E8A-4147-A177-3AD203B41FA5}">
                      <a16:colId xmlns:a16="http://schemas.microsoft.com/office/drawing/2014/main" val="1149587908"/>
                    </a:ext>
                  </a:extLst>
                </a:gridCol>
                <a:gridCol w="1354052">
                  <a:extLst>
                    <a:ext uri="{9D8B030D-6E8A-4147-A177-3AD203B41FA5}">
                      <a16:colId xmlns:a16="http://schemas.microsoft.com/office/drawing/2014/main" val="2038129579"/>
                    </a:ext>
                  </a:extLst>
                </a:gridCol>
              </a:tblGrid>
              <a:tr h="5090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800" b="0" i="0" dirty="0"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</a:rPr>
                        <a:t> </a:t>
                      </a:r>
                      <a:r>
                        <a:rPr lang="en-US" altLang="ko-KR" sz="800" b="0" i="0" dirty="0" err="1"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</a:rPr>
                        <a:t>MAbs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Plasmid and nucleic acid therapeutics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5829037"/>
                  </a:ext>
                </a:extLst>
              </a:tr>
              <a:tr h="5090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800" b="0" i="0" dirty="0"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</a:rPr>
                        <a:t>Peptide / proteins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800" b="0" i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Other biotherapeutics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5703798"/>
                  </a:ext>
                </a:extLst>
              </a:tr>
            </a:tbl>
          </a:graphicData>
        </a:graphic>
      </p:graphicFrame>
      <p:pic>
        <p:nvPicPr>
          <p:cNvPr id="13" name="그림 12">
            <a:extLst>
              <a:ext uri="{FF2B5EF4-FFF2-40B4-BE49-F238E27FC236}">
                <a16:creationId xmlns:a16="http://schemas.microsoft.com/office/drawing/2014/main" id="{E41747A4-7A78-6EA1-409C-32D1FD1487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1454" y="2207310"/>
            <a:ext cx="1070962" cy="170724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8C3B860-209D-FB2C-A8AC-8C00790D5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5699" y="5405187"/>
            <a:ext cx="2026717" cy="1336098"/>
          </a:xfrm>
          <a:prstGeom prst="rect">
            <a:avLst/>
          </a:prstGeom>
        </p:spPr>
      </p:pic>
      <p:sp>
        <p:nvSpPr>
          <p:cNvPr id="23" name="object 5">
            <a:extLst>
              <a:ext uri="{FF2B5EF4-FFF2-40B4-BE49-F238E27FC236}">
                <a16:creationId xmlns:a16="http://schemas.microsoft.com/office/drawing/2014/main" id="{E21C9A7C-5913-9808-E264-40FAF6A461BB}"/>
              </a:ext>
            </a:extLst>
          </p:cNvPr>
          <p:cNvSpPr txBox="1"/>
          <p:nvPr/>
        </p:nvSpPr>
        <p:spPr>
          <a:xfrm>
            <a:off x="566251" y="7565257"/>
            <a:ext cx="2310649" cy="1750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ts val="1468"/>
              </a:lnSpc>
              <a:defRPr sz="1000" b="1">
                <a:solidFill>
                  <a:srgbClr val="267388"/>
                </a:solidFill>
                <a:latin typeface="Malgun Gothic"/>
                <a:cs typeface="Malgun Gothic"/>
              </a:defRPr>
            </a:lvl1pPr>
          </a:lstStyle>
          <a:p>
            <a:r>
              <a:rPr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Sample Analysis Result</a:t>
            </a:r>
          </a:p>
        </p:txBody>
      </p:sp>
      <p:sp>
        <p:nvSpPr>
          <p:cNvPr id="24" name="object 5">
            <a:extLst>
              <a:ext uri="{FF2B5EF4-FFF2-40B4-BE49-F238E27FC236}">
                <a16:creationId xmlns:a16="http://schemas.microsoft.com/office/drawing/2014/main" id="{AF63B371-5E37-CD11-89E6-D03E881F3E2D}"/>
              </a:ext>
            </a:extLst>
          </p:cNvPr>
          <p:cNvSpPr txBox="1"/>
          <p:nvPr/>
        </p:nvSpPr>
        <p:spPr>
          <a:xfrm>
            <a:off x="554182" y="1934895"/>
            <a:ext cx="2310649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000" dirty="0">
                <a:solidFill>
                  <a:srgbClr val="25728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Sample Analysis Result</a:t>
            </a:r>
            <a:endParaRPr lang="ko-KR" altLang="en-US" sz="10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92D1CFED-D81D-BD7E-54C3-EA98D2623A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32661" y="506288"/>
            <a:ext cx="949089" cy="270000"/>
          </a:xfrm>
          <a:prstGeom prst="rect">
            <a:avLst/>
          </a:prstGeom>
        </p:spPr>
      </p:pic>
      <p:sp>
        <p:nvSpPr>
          <p:cNvPr id="15" name="object 4">
            <a:extLst>
              <a:ext uri="{FF2B5EF4-FFF2-40B4-BE49-F238E27FC236}">
                <a16:creationId xmlns:a16="http://schemas.microsoft.com/office/drawing/2014/main" id="{3110AF88-6AB8-D52D-EDEE-1B77453AB300}"/>
              </a:ext>
            </a:extLst>
          </p:cNvPr>
          <p:cNvSpPr txBox="1"/>
          <p:nvPr/>
        </p:nvSpPr>
        <p:spPr>
          <a:xfrm>
            <a:off x="907013" y="888766"/>
            <a:ext cx="5055474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800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 Performance 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US" altLang="ko-KR" sz="1800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iquid Chromatography (</a:t>
            </a:r>
            <a:r>
              <a:rPr lang="en-US" altLang="ko-KR" sz="18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HPLC)  </a:t>
            </a:r>
          </a:p>
        </p:txBody>
      </p:sp>
      <p:sp>
        <p:nvSpPr>
          <p:cNvPr id="30" name="object 4">
            <a:extLst>
              <a:ext uri="{FF2B5EF4-FFF2-40B4-BE49-F238E27FC236}">
                <a16:creationId xmlns:a16="http://schemas.microsoft.com/office/drawing/2014/main" id="{67A2CC39-5556-6862-8F58-79505DC7E2A1}"/>
              </a:ext>
            </a:extLst>
          </p:cNvPr>
          <p:cNvSpPr txBox="1"/>
          <p:nvPr/>
        </p:nvSpPr>
        <p:spPr>
          <a:xfrm>
            <a:off x="890080" y="4452039"/>
            <a:ext cx="4394697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8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US" altLang="ko-KR" sz="1800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apillary Electrophoresis (CE)  </a:t>
            </a:r>
            <a:endParaRPr lang="en-US" altLang="ko-KR" sz="1800" dirty="0">
              <a:solidFill>
                <a:srgbClr val="005B6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사각형: 둥근 위쪽 모서리 1">
            <a:extLst>
              <a:ext uri="{FF2B5EF4-FFF2-40B4-BE49-F238E27FC236}">
                <a16:creationId xmlns:a16="http://schemas.microsoft.com/office/drawing/2014/main" id="{E9D021DE-5962-66A3-4DA0-9B13F1E99DC6}"/>
              </a:ext>
            </a:extLst>
          </p:cNvPr>
          <p:cNvSpPr/>
          <p:nvPr/>
        </p:nvSpPr>
        <p:spPr>
          <a:xfrm>
            <a:off x="544428" y="5432368"/>
            <a:ext cx="2772000" cy="197938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82C556"/>
          </a:solidFill>
          <a:ln w="9525">
            <a:solidFill>
              <a:srgbClr val="82C5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fontAlgn="ctr" latinLnBrk="1" hangingPunct="1">
              <a:spcBef>
                <a:spcPts val="0"/>
              </a:spcBef>
              <a:spcAft>
                <a:spcPts val="0"/>
              </a:spcAft>
            </a:pPr>
            <a:r>
              <a:rPr lang="en-US" altLang="ko-KR" sz="800" dirty="0">
                <a:solidFill>
                  <a:srgbClr val="F8F4FA"/>
                </a:solidFill>
                <a:highlight>
                  <a:srgbClr val="82C556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</a:t>
            </a:r>
            <a:r>
              <a:rPr lang="ko-KR" altLang="en-US" sz="800" dirty="0">
                <a:solidFill>
                  <a:srgbClr val="F8F4FA"/>
                </a:solidFill>
                <a:highlight>
                  <a:srgbClr val="82C556"/>
                </a:highlight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rPr>
              <a:t> </a:t>
            </a:r>
            <a:r>
              <a:rPr lang="en-US" altLang="ko-KR" sz="800" dirty="0">
                <a:solidFill>
                  <a:srgbClr val="F8F4FA"/>
                </a:solidFill>
                <a:highlight>
                  <a:srgbClr val="82C556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800</a:t>
            </a:r>
            <a:r>
              <a:rPr lang="ko-KR" altLang="en-US" sz="800" dirty="0">
                <a:solidFill>
                  <a:srgbClr val="F8F4FA"/>
                </a:solidFill>
                <a:highlight>
                  <a:srgbClr val="82C556"/>
                </a:highlight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rPr>
              <a:t> </a:t>
            </a:r>
            <a:r>
              <a:rPr lang="en-US" altLang="ko-KR" sz="800" dirty="0">
                <a:solidFill>
                  <a:srgbClr val="F8F4FA"/>
                </a:solidFill>
                <a:highlight>
                  <a:srgbClr val="82C556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Plus</a:t>
            </a:r>
            <a:endParaRPr lang="ko-KR" altLang="ko-KR" sz="800" b="0" i="0" u="none" strike="noStrike" dirty="0">
              <a:effectLst/>
              <a:highlight>
                <a:srgbClr val="82C556"/>
              </a:highligh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FAF4DC-9104-94A5-7EC9-5711E651FE44}"/>
              </a:ext>
            </a:extLst>
          </p:cNvPr>
          <p:cNvSpPr txBox="1"/>
          <p:nvPr/>
        </p:nvSpPr>
        <p:spPr>
          <a:xfrm>
            <a:off x="549275" y="4941822"/>
            <a:ext cx="5825702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just" defTabSz="997702" latinLnBrk="1">
              <a:defRPr/>
            </a:pPr>
            <a:r>
              <a:rPr lang="en-US" altLang="ko-KR" sz="10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provide attribute-based product purity, charge heterogeneity and glycan analysis for protein-based therapeutics development and quality control.</a:t>
            </a:r>
            <a:endParaRPr lang="ko-KR" altLang="en-US" sz="1000" dirty="0">
              <a:solidFill>
                <a:srgbClr val="005B68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3" name="표 14">
            <a:extLst>
              <a:ext uri="{FF2B5EF4-FFF2-40B4-BE49-F238E27FC236}">
                <a16:creationId xmlns:a16="http://schemas.microsoft.com/office/drawing/2014/main" id="{C7BF50D5-784C-6BCD-235F-7C5BAE6423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387208"/>
              </p:ext>
            </p:extLst>
          </p:nvPr>
        </p:nvGraphicFramePr>
        <p:xfrm>
          <a:off x="3435546" y="7821207"/>
          <a:ext cx="2879726" cy="292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7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2149">
                  <a:extLst>
                    <a:ext uri="{9D8B030D-6E8A-4147-A177-3AD203B41FA5}">
                      <a16:colId xmlns:a16="http://schemas.microsoft.com/office/drawing/2014/main" val="2097016169"/>
                    </a:ext>
                  </a:extLst>
                </a:gridCol>
              </a:tblGrid>
              <a:tr h="29201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 err="1">
                          <a:solidFill>
                            <a:schemeClr val="bg1"/>
                          </a:solidFill>
                          <a:highlight>
                            <a:srgbClr val="92D050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clEF</a:t>
                      </a:r>
                      <a:endParaRPr lang="en-US" altLang="ko-KR" sz="8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highlight>
                          <a:srgbClr val="92D050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separation of protein </a:t>
                      </a:r>
                    </a:p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based on their isoelectric point (</a:t>
                      </a:r>
                      <a:r>
                        <a:rPr lang="en-US" altLang="ko-KR" sz="800" b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pI</a:t>
                      </a:r>
                      <a:r>
                        <a:rPr lang="en-US" altLang="ko-KR" sz="8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337239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D07693D3-E7DE-4282-2816-BAEE78044A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4872" y="912112"/>
            <a:ext cx="269622" cy="27000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C0F3ECA-920E-8828-3DCF-16E1A511CF5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4106" y="4458389"/>
            <a:ext cx="269622" cy="270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B78A4F6-1EF8-F281-6CD0-8B0AB67CE50E}"/>
              </a:ext>
            </a:extLst>
          </p:cNvPr>
          <p:cNvSpPr txBox="1"/>
          <p:nvPr/>
        </p:nvSpPr>
        <p:spPr>
          <a:xfrm>
            <a:off x="5284777" y="3954400"/>
            <a:ext cx="1030495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700" i="0" dirty="0">
                <a:effectLst/>
                <a:highlight>
                  <a:srgbClr val="FFFFFF"/>
                </a:highligh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Vanquish Core HPLC</a:t>
            </a:r>
            <a:endParaRPr lang="ko-KR" altLang="en-US" sz="7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701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B500FD84-2CF4-5749-B44F-DA500C7D8C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011300"/>
              </p:ext>
            </p:extLst>
          </p:nvPr>
        </p:nvGraphicFramePr>
        <p:xfrm>
          <a:off x="556912" y="4795152"/>
          <a:ext cx="5745504" cy="2222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2752">
                  <a:extLst>
                    <a:ext uri="{9D8B030D-6E8A-4147-A177-3AD203B41FA5}">
                      <a16:colId xmlns:a16="http://schemas.microsoft.com/office/drawing/2014/main" val="4251403297"/>
                    </a:ext>
                  </a:extLst>
                </a:gridCol>
                <a:gridCol w="2872752">
                  <a:extLst>
                    <a:ext uri="{9D8B030D-6E8A-4147-A177-3AD203B41FA5}">
                      <a16:colId xmlns:a16="http://schemas.microsoft.com/office/drawing/2014/main" val="1052022904"/>
                    </a:ext>
                  </a:extLst>
                </a:gridCol>
              </a:tblGrid>
              <a:tr h="23926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latin typeface="Tahoma" panose="020B0604030504040204" pitchFamily="34" charset="0"/>
                          <a:cs typeface="Arial" panose="020B0604020202020204" pitchFamily="34" charset="0"/>
                        </a:rPr>
                        <a:t>N-glycan profile </a:t>
                      </a:r>
                      <a:r>
                        <a:rPr lang="en-US" altLang="ko-KR" sz="800" b="0" dirty="0">
                          <a:solidFill>
                            <a:schemeClr val="bg1"/>
                          </a:solidFill>
                        </a:rPr>
                        <a:t>analysis</a:t>
                      </a:r>
                      <a:r>
                        <a:rPr lang="ko-KR" altLang="en-US" sz="800" b="0" dirty="0">
                          <a:latin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ctr">
                    <a:lnL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C55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1200" dirty="0">
                          <a:solidFill>
                            <a:schemeClr val="lt1"/>
                          </a:solidFill>
                          <a:latin typeface="Tahoma" panose="020B0604030504040204" pitchFamily="34" charset="0"/>
                          <a:ea typeface="+mn-ea"/>
                          <a:cs typeface="Arial" panose="020B0604020202020204" pitchFamily="34" charset="0"/>
                        </a:rPr>
                        <a:t>Size variant analysis</a:t>
                      </a:r>
                    </a:p>
                  </a:txBody>
                  <a:tcPr anchor="ctr">
                    <a:lnL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C5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2651694"/>
                  </a:ext>
                </a:extLst>
              </a:tr>
              <a:tr h="198343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Protein-conjugated glycan type, quantity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latinLnBrk="1"/>
                      <a:endParaRPr lang="ko-KR" altLang="en-US" dirty="0"/>
                    </a:p>
                  </a:txBody>
                  <a:tcPr>
                    <a:lnL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Molecular weight sizing, Purity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>
                    <a:lnL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D6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949944"/>
                  </a:ext>
                </a:extLst>
              </a:tr>
            </a:tbl>
          </a:graphicData>
        </a:graphic>
      </p:graphicFrame>
      <p:grpSp>
        <p:nvGrpSpPr>
          <p:cNvPr id="6" name="그룹 5">
            <a:extLst>
              <a:ext uri="{FF2B5EF4-FFF2-40B4-BE49-F238E27FC236}">
                <a16:creationId xmlns:a16="http://schemas.microsoft.com/office/drawing/2014/main" id="{D9005E96-1598-D279-E0ED-F81861C99B11}"/>
              </a:ext>
            </a:extLst>
          </p:cNvPr>
          <p:cNvGrpSpPr/>
          <p:nvPr/>
        </p:nvGrpSpPr>
        <p:grpSpPr>
          <a:xfrm>
            <a:off x="421195" y="1886707"/>
            <a:ext cx="2914573" cy="2400898"/>
            <a:chOff x="-5558567" y="2500841"/>
            <a:chExt cx="2625158" cy="2047629"/>
          </a:xfrm>
        </p:grpSpPr>
        <p:sp>
          <p:nvSpPr>
            <p:cNvPr id="25" name="TextBox 25">
              <a:extLst>
                <a:ext uri="{FF2B5EF4-FFF2-40B4-BE49-F238E27FC236}">
                  <a16:creationId xmlns:a16="http://schemas.microsoft.com/office/drawing/2014/main" id="{75824ECC-7BEC-BC68-6747-FA8F25E0C4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4100387" y="4377851"/>
              <a:ext cx="1166978" cy="170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1pPr>
              <a:lvl2pPr marL="742950" indent="-285750" latinLnBrk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2pPr>
              <a:lvl3pPr marL="1143000" indent="-228600" latinLnBrk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3pPr>
              <a:lvl4pPr marL="1600200" indent="-228600" latinLnBrk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4pPr>
              <a:lvl5pPr marL="2057400" indent="-228600" latinLnBrk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나눔스퀘어OTF" charset="-127"/>
                  <a:ea typeface="나눔스퀘어OTF" charset="-127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7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LABCHIP</a:t>
              </a:r>
              <a:r>
                <a:rPr lang="en-US" altLang="ko-KR" sz="700" baseline="30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®</a:t>
              </a:r>
              <a:r>
                <a:rPr lang="en-US" altLang="ko-KR" sz="7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GX II TOUCH HT </a:t>
              </a:r>
              <a:endParaRPr lang="ko-KR" altLang="en-US" sz="700" dirty="0">
                <a:latin typeface="Tahoma" panose="020B0604030504040204" pitchFamily="34" charset="0"/>
                <a:ea typeface="+mn-ea"/>
                <a:cs typeface="Tahoma" panose="020B0604030504040204" pitchFamily="34" charset="0"/>
              </a:endParaRPr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A62BAA14-3463-2381-5D73-53E7D762C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5558567" y="2500841"/>
              <a:ext cx="1558650" cy="2025065"/>
            </a:xfrm>
            <a:prstGeom prst="rect">
              <a:avLst/>
            </a:prstGeom>
          </p:spPr>
        </p:pic>
      </p:grpSp>
      <p:pic>
        <p:nvPicPr>
          <p:cNvPr id="28" name="그림 1">
            <a:extLst>
              <a:ext uri="{FF2B5EF4-FFF2-40B4-BE49-F238E27FC236}">
                <a16:creationId xmlns:a16="http://schemas.microsoft.com/office/drawing/2014/main" id="{C12BD6AC-5707-C715-BC7A-5A86100BD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79" y="5258847"/>
            <a:ext cx="2757487" cy="165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그림 20">
            <a:extLst>
              <a:ext uri="{FF2B5EF4-FFF2-40B4-BE49-F238E27FC236}">
                <a16:creationId xmlns:a16="http://schemas.microsoft.com/office/drawing/2014/main" id="{0220951D-3F8B-E456-8BD4-882F072A26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" t="-688" r="53341" b="688"/>
          <a:stretch/>
        </p:blipFill>
        <p:spPr bwMode="auto">
          <a:xfrm>
            <a:off x="3536951" y="5209282"/>
            <a:ext cx="1117580" cy="1736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E9B1038-746B-C620-7AEF-BF27C50AE5B0}"/>
              </a:ext>
            </a:extLst>
          </p:cNvPr>
          <p:cNvSpPr txBox="1"/>
          <p:nvPr/>
        </p:nvSpPr>
        <p:spPr>
          <a:xfrm>
            <a:off x="549275" y="1428299"/>
            <a:ext cx="575314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997702" latinLnBrk="1">
              <a:defRPr/>
            </a:pPr>
            <a:r>
              <a:rPr lang="en-US" altLang="ko-KR" sz="1000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utilize microfluidic chips to offer superior accuracy and resolution for protein size and glycan distribution, providing real-time results. Data can be displayed on-screen and easily saved for further analysis, offering significant advantages over traditional gel electrophoresis.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089D7E2-814A-0E4C-A6D5-6005A71B4C44}"/>
              </a:ext>
            </a:extLst>
          </p:cNvPr>
          <p:cNvSpPr txBox="1"/>
          <p:nvPr/>
        </p:nvSpPr>
        <p:spPr>
          <a:xfrm>
            <a:off x="4921737" y="7006258"/>
            <a:ext cx="1410764" cy="1692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ko-KR" sz="500" dirty="0"/>
              <a:t>Refer to information on Perkin Elmer’s official website</a:t>
            </a:r>
            <a:endParaRPr lang="ko-KR" altLang="en-US" sz="500" dirty="0"/>
          </a:p>
        </p:txBody>
      </p:sp>
      <p:sp>
        <p:nvSpPr>
          <p:cNvPr id="38" name="TextBox 85">
            <a:extLst>
              <a:ext uri="{FF2B5EF4-FFF2-40B4-BE49-F238E27FC236}">
                <a16:creationId xmlns:a16="http://schemas.microsoft.com/office/drawing/2014/main" id="{292C8FAD-B415-07A4-D151-205E89724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418" y="8057974"/>
            <a:ext cx="575438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just" defTabSz="997702" latinLnBrk="1">
              <a:defRPr sz="100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나눔스퀘어OTF" charset="-127"/>
                <a:ea typeface="나눔스퀘어OTF" charset="-127"/>
              </a:defRPr>
            </a:lvl9pPr>
          </a:lstStyle>
          <a:p>
            <a:r>
              <a:rPr lang="en-US" altLang="ko-KR" dirty="0"/>
              <a:t>We perform endotoxin quantification using the Limulus Amoebocyte Lysate (LAL) test, ensuring compliance with drug product safety standards to prevent fever and septic shock.</a:t>
            </a:r>
            <a:endParaRPr lang="ko-KR" altLang="en-US" dirty="0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D931CD02-04B1-CAE2-7E6C-77B61C2AD78E}"/>
              </a:ext>
            </a:extLst>
          </p:cNvPr>
          <p:cNvGrpSpPr/>
          <p:nvPr/>
        </p:nvGrpSpPr>
        <p:grpSpPr>
          <a:xfrm>
            <a:off x="483096" y="8561539"/>
            <a:ext cx="2896470" cy="966799"/>
            <a:chOff x="511333" y="8386403"/>
            <a:chExt cx="2896470" cy="966799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0DE2ECA7-2D2F-11DA-2AAF-76EA29C9CEF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3920" t="8814"/>
            <a:stretch/>
          </p:blipFill>
          <p:spPr>
            <a:xfrm>
              <a:off x="511333" y="8386403"/>
              <a:ext cx="2491410" cy="966799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3739068-E7C6-A35D-392D-1BF351F86167}"/>
                </a:ext>
              </a:extLst>
            </p:cNvPr>
            <p:cNvSpPr txBox="1"/>
            <p:nvPr/>
          </p:nvSpPr>
          <p:spPr>
            <a:xfrm>
              <a:off x="2508556" y="9107603"/>
              <a:ext cx="899247" cy="215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ko-KR" sz="800" b="0" i="0" dirty="0">
                  <a:effectLst/>
                  <a:highlight>
                    <a:srgbClr val="FFFFFF"/>
                  </a:highlight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 </a:t>
              </a:r>
              <a:r>
                <a:rPr lang="en-US" altLang="ko-KR" sz="700" dirty="0" err="1"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nexgen</a:t>
              </a:r>
              <a:r>
                <a:rPr lang="en-US" altLang="ko-KR" sz="700" dirty="0"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-MCS </a:t>
              </a:r>
              <a:r>
                <a:rPr lang="en-US" altLang="ko-KR" sz="700" baseline="30000" dirty="0">
                  <a:effectLst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TM</a:t>
              </a:r>
              <a:endParaRPr lang="ko-KR" altLang="en-US" sz="700" baseline="30000" dirty="0"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5" name="object 5">
            <a:extLst>
              <a:ext uri="{FF2B5EF4-FFF2-40B4-BE49-F238E27FC236}">
                <a16:creationId xmlns:a16="http://schemas.microsoft.com/office/drawing/2014/main" id="{4A6E9F1B-155D-5834-E405-52D08737E5DC}"/>
              </a:ext>
            </a:extLst>
          </p:cNvPr>
          <p:cNvSpPr txBox="1"/>
          <p:nvPr/>
        </p:nvSpPr>
        <p:spPr>
          <a:xfrm>
            <a:off x="553054" y="4500737"/>
            <a:ext cx="2310649" cy="17504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defPPr>
              <a:defRPr lang="en-US"/>
            </a:defPPr>
            <a:lvl1pPr marR="0">
              <a:lnSpc>
                <a:spcPts val="1468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267388"/>
                </a:solidFill>
                <a:latin typeface="Malgun Gothic"/>
                <a:cs typeface="Malgun Gothic"/>
              </a:defRPr>
            </a:lvl1pPr>
          </a:lstStyle>
          <a:p>
            <a:r>
              <a:rPr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Sample Analysis Result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7C958A9F-D5F9-C548-0079-5EC9A260EA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32661" y="506288"/>
            <a:ext cx="949089" cy="270000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3FC8717D-5274-6639-B684-B32C67FFEFBD}"/>
              </a:ext>
            </a:extLst>
          </p:cNvPr>
          <p:cNvSpPr txBox="1"/>
          <p:nvPr/>
        </p:nvSpPr>
        <p:spPr>
          <a:xfrm>
            <a:off x="904197" y="764366"/>
            <a:ext cx="5360462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800" i="0" dirty="0" err="1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LabChip</a:t>
            </a:r>
            <a:r>
              <a:rPr lang="en-US" altLang="ko-KR" sz="1800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en-US" altLang="ko-KR" sz="1800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(Automated Capillary Electrophoresis)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5745F43-DA07-E32C-8BED-9DBBF230B0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068" y="901197"/>
            <a:ext cx="292349" cy="270001"/>
          </a:xfrm>
          <a:prstGeom prst="rect">
            <a:avLst/>
          </a:prstGeom>
        </p:spPr>
      </p:pic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CE4D9541-74AF-C6D7-AD5F-9E4A5E768A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673107"/>
              </p:ext>
            </p:extLst>
          </p:nvPr>
        </p:nvGraphicFramePr>
        <p:xfrm>
          <a:off x="3536134" y="2230469"/>
          <a:ext cx="2772592" cy="2076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116">
                  <a:extLst>
                    <a:ext uri="{9D8B030D-6E8A-4147-A177-3AD203B41FA5}">
                      <a16:colId xmlns:a16="http://schemas.microsoft.com/office/drawing/2014/main" val="3553386235"/>
                    </a:ext>
                  </a:extLst>
                </a:gridCol>
                <a:gridCol w="1387476">
                  <a:extLst>
                    <a:ext uri="{9D8B030D-6E8A-4147-A177-3AD203B41FA5}">
                      <a16:colId xmlns:a16="http://schemas.microsoft.com/office/drawing/2014/main" val="2860473229"/>
                    </a:ext>
                  </a:extLst>
                </a:gridCol>
              </a:tblGrid>
              <a:tr h="41986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Assays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DNA</a:t>
                      </a:r>
                    </a:p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RNA</a:t>
                      </a:r>
                    </a:p>
                    <a:p>
                      <a:pPr algn="ctr" latinLnBrk="1"/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Protein</a:t>
                      </a: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5731737"/>
                  </a:ext>
                </a:extLst>
              </a:tr>
              <a:tr h="9293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Fragment DNA</a:t>
                      </a:r>
                    </a:p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Sheared DNA</a:t>
                      </a:r>
                    </a:p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Genomic DNA</a:t>
                      </a:r>
                    </a:p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RNA</a:t>
                      </a:r>
                    </a:p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SDS PAGE</a:t>
                      </a:r>
                    </a:p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Glycan</a:t>
                      </a:r>
                    </a:p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Charged Variant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669482"/>
                  </a:ext>
                </a:extLst>
              </a:tr>
              <a:tr h="16680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Throughput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High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417373"/>
                  </a:ext>
                </a:extLst>
              </a:tr>
              <a:tr h="2462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Plate Compatibility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 and 384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2879042"/>
                  </a:ext>
                </a:extLst>
              </a:tr>
              <a:tr h="31425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Samples per Run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Up to 384</a:t>
                      </a:r>
                      <a:endParaRPr lang="ko-KR" altLang="en-US" sz="800" dirty="0">
                        <a:latin typeface="Tahoma" panose="020B0604030504040204" pitchFamily="34" charset="0"/>
                        <a:ea typeface="+mn-ea"/>
                        <a:cs typeface="Tahoma" panose="020B0604030504040204" pitchFamily="34" charset="0"/>
                      </a:endParaRPr>
                    </a:p>
                  </a:txBody>
                  <a:tcPr marL="90000" marR="90000" marT="0" marB="0" anchor="ctr">
                    <a:lnL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2C5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669897"/>
                  </a:ext>
                </a:extLst>
              </a:tr>
            </a:tbl>
          </a:graphicData>
        </a:graphic>
      </p:graphicFrame>
      <p:sp>
        <p:nvSpPr>
          <p:cNvPr id="14" name="사각형: 둥근 위쪽 모서리 13">
            <a:extLst>
              <a:ext uri="{FF2B5EF4-FFF2-40B4-BE49-F238E27FC236}">
                <a16:creationId xmlns:a16="http://schemas.microsoft.com/office/drawing/2014/main" id="{D788AE97-65F0-9E5C-8F34-21C882A06EE6}"/>
              </a:ext>
            </a:extLst>
          </p:cNvPr>
          <p:cNvSpPr/>
          <p:nvPr/>
        </p:nvSpPr>
        <p:spPr>
          <a:xfrm>
            <a:off x="3536135" y="2032531"/>
            <a:ext cx="2772592" cy="197938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82C556"/>
          </a:solidFill>
          <a:ln w="9525">
            <a:solidFill>
              <a:srgbClr val="82C5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LABCHIP</a:t>
            </a:r>
            <a:r>
              <a:rPr lang="en-US" altLang="ko-KR" sz="8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®</a:t>
            </a:r>
            <a:r>
              <a:rPr lang="en-US" altLang="ko-KR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GX II TOUCH HT </a:t>
            </a:r>
            <a:endParaRPr lang="ko-KR" altLang="en-US" sz="8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그림 20">
            <a:extLst>
              <a:ext uri="{FF2B5EF4-FFF2-40B4-BE49-F238E27FC236}">
                <a16:creationId xmlns:a16="http://schemas.microsoft.com/office/drawing/2014/main" id="{3FC7C040-1D1D-9AF1-01F2-CBD196874C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28" r="-486"/>
          <a:stretch/>
        </p:blipFill>
        <p:spPr bwMode="auto">
          <a:xfrm>
            <a:off x="4853895" y="5240821"/>
            <a:ext cx="1410764" cy="1736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object 4">
            <a:extLst>
              <a:ext uri="{FF2B5EF4-FFF2-40B4-BE49-F238E27FC236}">
                <a16:creationId xmlns:a16="http://schemas.microsoft.com/office/drawing/2014/main" id="{E9BEEF26-610A-04BE-BC9F-624668874E32}"/>
              </a:ext>
            </a:extLst>
          </p:cNvPr>
          <p:cNvSpPr txBox="1"/>
          <p:nvPr/>
        </p:nvSpPr>
        <p:spPr>
          <a:xfrm>
            <a:off x="914804" y="7558265"/>
            <a:ext cx="4394697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altLang="ko-KR" sz="1800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Endotoxin </a:t>
            </a:r>
            <a:r>
              <a:rPr lang="en-US" altLang="ko-KR" dirty="0">
                <a:solidFill>
                  <a:srgbClr val="005B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US" altLang="ko-KR" sz="1800" i="0" dirty="0">
                <a:solidFill>
                  <a:srgbClr val="005B68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</a:t>
            </a: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BDBEE15D-B7B3-DF6E-13C3-39B3C2A357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1887" y="7561764"/>
            <a:ext cx="292349" cy="270001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9381747F-EFFE-717E-387C-E8E8EB128215}"/>
              </a:ext>
            </a:extLst>
          </p:cNvPr>
          <p:cNvSpPr txBox="1"/>
          <p:nvPr/>
        </p:nvSpPr>
        <p:spPr>
          <a:xfrm>
            <a:off x="3592206" y="8635270"/>
            <a:ext cx="2710639" cy="49757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indent="0" latinLnBrk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00" b="0" i="0">
                <a:effectLst/>
                <a:latin typeface="Tahoma" panose="020B0604030504040204" pitchFamily="34" charset="0"/>
                <a:ea typeface="나눔스퀘어OTF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나눔스퀘어OTF" charset="-127"/>
                <a:ea typeface="나눔스퀘어OTF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나눔스퀘어OTF" charset="-127"/>
                <a:ea typeface="나눔스퀘어OTF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나눔스퀘어OTF" charset="-127"/>
                <a:ea typeface="나눔스퀘어OTF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나눔스퀘어OTF" charset="-127"/>
                <a:ea typeface="나눔스퀘어OTF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나눔스퀘어OTF" charset="-127"/>
                <a:ea typeface="나눔스퀘어OTF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나눔스퀘어OTF" charset="-127"/>
                <a:ea typeface="나눔스퀘어OTF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나눔스퀘어OTF" charset="-127"/>
                <a:ea typeface="나눔스퀘어OTF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나눔스퀘어OTF" charset="-127"/>
                <a:ea typeface="나눔스퀘어OTF" charset="-127"/>
              </a:defRPr>
            </a:lvl9pPr>
          </a:lstStyle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dirty="0">
                <a:ea typeface="Tahoma" panose="020B0604030504040204" pitchFamily="34" charset="0"/>
                <a:cs typeface="Tahoma" panose="020B0604030504040204" pitchFamily="34" charset="0"/>
              </a:rPr>
              <a:t>Concentration detection range : 0.5-0.005 EU/mL   (PTS20005F </a:t>
            </a:r>
            <a:r>
              <a:rPr lang="en-US" altLang="ko-KR" b="0" i="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cartridges) </a:t>
            </a:r>
            <a:endParaRPr lang="en-US" altLang="ko-KR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8E4EEF-22FE-DD14-3447-4486FFA56243}"/>
              </a:ext>
            </a:extLst>
          </p:cNvPr>
          <p:cNvSpPr txBox="1"/>
          <p:nvPr/>
        </p:nvSpPr>
        <p:spPr>
          <a:xfrm>
            <a:off x="4921736" y="9390461"/>
            <a:ext cx="1411457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>
            <a:spAutoFit/>
          </a:bodyPr>
          <a:lstStyle/>
          <a:p>
            <a:r>
              <a:rPr lang="en-US" altLang="ko-KR" sz="500" dirty="0"/>
              <a:t>Refer to information on Charles River’s official website</a:t>
            </a:r>
            <a:endParaRPr lang="ko-KR" altLang="en-US" sz="500" dirty="0"/>
          </a:p>
        </p:txBody>
      </p:sp>
    </p:spTree>
    <p:extLst>
      <p:ext uri="{BB962C8B-B14F-4D97-AF65-F5344CB8AC3E}">
        <p14:creationId xmlns:p14="http://schemas.microsoft.com/office/powerpoint/2010/main" val="2262778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테마">
  <a:themeElements>
    <a:clrScheme name="Office 2013 - 2022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7248</TotalTime>
  <Words>705</Words>
  <Application>Microsoft Office PowerPoint</Application>
  <PresentationFormat>A4 용지(210x297mm)</PresentationFormat>
  <Paragraphs>145</Paragraphs>
  <Slides>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6" baseType="lpstr">
      <vt:lpstr>Noto Sans CJK KR Bold</vt:lpstr>
      <vt:lpstr>Noto Sans KR Light</vt:lpstr>
      <vt:lpstr>Malgun Gothic</vt:lpstr>
      <vt:lpstr>Malgun Gothic</vt:lpstr>
      <vt:lpstr>Arial</vt:lpstr>
      <vt:lpstr>Calibri</vt:lpstr>
      <vt:lpstr>Calibri Light</vt:lpstr>
      <vt:lpstr>Helvetica</vt:lpstr>
      <vt:lpstr>tahoma</vt:lpstr>
      <vt:lpstr>tahoma</vt:lpstr>
      <vt:lpstr>Office 2013 - 2022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 Si-Hyung</dc:creator>
  <cp:lastModifiedBy>계약연구팀 공용</cp:lastModifiedBy>
  <cp:revision>181</cp:revision>
  <cp:lastPrinted>2024-10-16T06:43:28Z</cp:lastPrinted>
  <dcterms:created xsi:type="dcterms:W3CDTF">2023-04-17T06:44:22Z</dcterms:created>
  <dcterms:modified xsi:type="dcterms:W3CDTF">2024-10-24T23:18:48Z</dcterms:modified>
</cp:coreProperties>
</file>